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45"/>
  </p:handoutMasterIdLst>
  <p:sldIdLst>
    <p:sldId id="263" r:id="rId2"/>
    <p:sldId id="270" r:id="rId3"/>
    <p:sldId id="286" r:id="rId4"/>
    <p:sldId id="288" r:id="rId5"/>
    <p:sldId id="304" r:id="rId6"/>
    <p:sldId id="307" r:id="rId7"/>
    <p:sldId id="305" r:id="rId8"/>
    <p:sldId id="306" r:id="rId9"/>
    <p:sldId id="287" r:id="rId10"/>
    <p:sldId id="289" r:id="rId11"/>
    <p:sldId id="290" r:id="rId12"/>
    <p:sldId id="297" r:id="rId13"/>
    <p:sldId id="311" r:id="rId14"/>
    <p:sldId id="308" r:id="rId15"/>
    <p:sldId id="291" r:id="rId16"/>
    <p:sldId id="292" r:id="rId17"/>
    <p:sldId id="309" r:id="rId18"/>
    <p:sldId id="293" r:id="rId19"/>
    <p:sldId id="303" r:id="rId20"/>
    <p:sldId id="310" r:id="rId21"/>
    <p:sldId id="314" r:id="rId22"/>
    <p:sldId id="315" r:id="rId23"/>
    <p:sldId id="330" r:id="rId24"/>
    <p:sldId id="331" r:id="rId25"/>
    <p:sldId id="333" r:id="rId26"/>
    <p:sldId id="332" r:id="rId27"/>
    <p:sldId id="313" r:id="rId28"/>
    <p:sldId id="316" r:id="rId29"/>
    <p:sldId id="312" r:id="rId30"/>
    <p:sldId id="317" r:id="rId31"/>
    <p:sldId id="298"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Lst>
  <p:sldSz cx="9144000" cy="6858000" type="screen4x3"/>
  <p:notesSz cx="6731000" cy="9863138"/>
  <p:defaultTextStyle>
    <a:defPPr>
      <a:defRPr lang="fr-FR"/>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4" autoAdjust="0"/>
    <p:restoredTop sz="94726"/>
  </p:normalViewPr>
  <p:slideViewPr>
    <p:cSldViewPr snapToObjects="1">
      <p:cViewPr varScale="1">
        <p:scale>
          <a:sx n="123" d="100"/>
          <a:sy n="123" d="100"/>
        </p:scale>
        <p:origin x="1832" y="192"/>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F0D3CD7-E19A-690F-332F-BD7C095216CF}"/>
              </a:ext>
            </a:extLst>
          </p:cNvPr>
          <p:cNvSpPr>
            <a:spLocks noGrp="1"/>
          </p:cNvSpPr>
          <p:nvPr>
            <p:ph type="hdr" sz="quarter"/>
          </p:nvPr>
        </p:nvSpPr>
        <p:spPr>
          <a:xfrm>
            <a:off x="0" y="0"/>
            <a:ext cx="2916238" cy="493713"/>
          </a:xfrm>
          <a:prstGeom prst="rect">
            <a:avLst/>
          </a:prstGeom>
        </p:spPr>
        <p:txBody>
          <a:bodyPr vert="horz" lIns="91440" tIns="45720" rIns="91440" bIns="45720" rtlCol="0"/>
          <a:lstStyle>
            <a:lvl1pPr algn="l">
              <a:defRPr sz="1200">
                <a:latin typeface="Arial" charset="0"/>
              </a:defRPr>
            </a:lvl1pPr>
          </a:lstStyle>
          <a:p>
            <a:pPr>
              <a:defRPr/>
            </a:pPr>
            <a:endParaRPr lang="fr-FR" dirty="0"/>
          </a:p>
        </p:txBody>
      </p:sp>
      <p:sp>
        <p:nvSpPr>
          <p:cNvPr id="3" name="Espace réservé de la date 2">
            <a:extLst>
              <a:ext uri="{FF2B5EF4-FFF2-40B4-BE49-F238E27FC236}">
                <a16:creationId xmlns:a16="http://schemas.microsoft.com/office/drawing/2014/main" id="{DF28800B-CA29-F636-4D87-61FC63250D89}"/>
              </a:ext>
            </a:extLst>
          </p:cNvPr>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defRPr sz="1200">
                <a:latin typeface="Arial" charset="0"/>
              </a:defRPr>
            </a:lvl1pPr>
          </a:lstStyle>
          <a:p>
            <a:pPr>
              <a:defRPr/>
            </a:pPr>
            <a:fld id="{0053963B-B399-3E45-AC29-34068DFDAF74}" type="datetimeFigureOut">
              <a:rPr lang="fr-FR"/>
              <a:pPr>
                <a:defRPr/>
              </a:pPr>
              <a:t>11/05/2022</a:t>
            </a:fld>
            <a:endParaRPr lang="fr-FR" dirty="0"/>
          </a:p>
        </p:txBody>
      </p:sp>
      <p:sp>
        <p:nvSpPr>
          <p:cNvPr id="4" name="Espace réservé du pied de page 3">
            <a:extLst>
              <a:ext uri="{FF2B5EF4-FFF2-40B4-BE49-F238E27FC236}">
                <a16:creationId xmlns:a16="http://schemas.microsoft.com/office/drawing/2014/main" id="{50E178C2-DB1E-DF3E-1BF2-A2826B59B502}"/>
              </a:ext>
            </a:extLst>
          </p:cNvPr>
          <p:cNvSpPr>
            <a:spLocks noGrp="1"/>
          </p:cNvSpPr>
          <p:nvPr>
            <p:ph type="ftr" sz="quarter" idx="2"/>
          </p:nvPr>
        </p:nvSpPr>
        <p:spPr>
          <a:xfrm>
            <a:off x="0" y="9367838"/>
            <a:ext cx="2916238" cy="493712"/>
          </a:xfrm>
          <a:prstGeom prst="rect">
            <a:avLst/>
          </a:prstGeom>
        </p:spPr>
        <p:txBody>
          <a:bodyPr vert="horz" lIns="91440" tIns="45720" rIns="91440" bIns="45720" rtlCol="0" anchor="b"/>
          <a:lstStyle>
            <a:lvl1pPr algn="l">
              <a:defRPr sz="1200">
                <a:latin typeface="Arial" charset="0"/>
              </a:defRPr>
            </a:lvl1pPr>
          </a:lstStyle>
          <a:p>
            <a:pPr>
              <a:defRPr/>
            </a:pPr>
            <a:endParaRPr lang="fr-FR" dirty="0"/>
          </a:p>
        </p:txBody>
      </p:sp>
      <p:sp>
        <p:nvSpPr>
          <p:cNvPr id="5" name="Espace réservé du numéro de diapositive 4">
            <a:extLst>
              <a:ext uri="{FF2B5EF4-FFF2-40B4-BE49-F238E27FC236}">
                <a16:creationId xmlns:a16="http://schemas.microsoft.com/office/drawing/2014/main" id="{28B02125-DC07-1B48-A533-4DEAA6A0A76E}"/>
              </a:ext>
            </a:extLst>
          </p:cNvPr>
          <p:cNvSpPr>
            <a:spLocks noGrp="1"/>
          </p:cNvSpPr>
          <p:nvPr>
            <p:ph type="sldNum" sz="quarter" idx="3"/>
          </p:nvPr>
        </p:nvSpPr>
        <p:spPr>
          <a:xfrm>
            <a:off x="3813175" y="9367838"/>
            <a:ext cx="2916238" cy="49371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BCAAE38-1828-B847-95D8-8D6E0B91F6E3}" type="slidenum">
              <a:rPr lang="fr-FR" altLang="fr-FR"/>
              <a:pPr/>
              <a:t>‹N°›</a:t>
            </a:fld>
            <a:endParaRPr lang="fr-FR" altLang="fr-FR"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763018-3237-7327-85E9-BA311D193B25}"/>
              </a:ext>
            </a:extLst>
          </p:cNvPr>
          <p:cNvSpPr>
            <a:spLocks noChangeArrowheads="1"/>
          </p:cNvSpPr>
          <p:nvPr userDrawn="1"/>
        </p:nvSpPr>
        <p:spPr bwMode="auto">
          <a:xfrm>
            <a:off x="0" y="0"/>
            <a:ext cx="9144000" cy="6858000"/>
          </a:xfrm>
          <a:prstGeom prst="rect">
            <a:avLst/>
          </a:prstGeom>
          <a:solidFill>
            <a:schemeClr val="bg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a:defRPr/>
            </a:pPr>
            <a:endParaRPr lang="en-GB" dirty="0">
              <a:solidFill>
                <a:srgbClr val="FFFFFF"/>
              </a:solidFill>
              <a:latin typeface="Calibri" pitchFamily="34" charset="0"/>
            </a:endParaRPr>
          </a:p>
        </p:txBody>
      </p:sp>
      <p:pic>
        <p:nvPicPr>
          <p:cNvPr id="3" name="Image 6" descr="LOGO_FITEC.jpg">
            <a:extLst>
              <a:ext uri="{FF2B5EF4-FFF2-40B4-BE49-F238E27FC236}">
                <a16:creationId xmlns:a16="http://schemas.microsoft.com/office/drawing/2014/main" id="{C7274AD4-978D-BCF3-9778-452DF0A1C6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933450"/>
            <a:ext cx="78882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80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4" name="Image 7" descr="PERSO_CYAN.jpg">
            <a:extLst>
              <a:ext uri="{FF2B5EF4-FFF2-40B4-BE49-F238E27FC236}">
                <a16:creationId xmlns:a16="http://schemas.microsoft.com/office/drawing/2014/main" id="{974FFB56-AB08-0AEC-CFD3-191ACE43EC4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35877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1508" y="214290"/>
            <a:ext cx="7416000" cy="1143000"/>
          </a:xfrm>
        </p:spPr>
        <p:txBody>
          <a:bodyPr/>
          <a:lstStyle>
            <a:lvl1pPr algn="r">
              <a:defRPr>
                <a:solidFill>
                  <a:srgbClr val="21DCFF"/>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21DCFF"/>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2FD33CA1-4E28-457C-D598-6BB87E6B2BAB}"/>
              </a:ext>
            </a:extLst>
          </p:cNvPr>
          <p:cNvSpPr>
            <a:spLocks noGrp="1"/>
          </p:cNvSpPr>
          <p:nvPr>
            <p:ph type="dt" sz="half" idx="10"/>
          </p:nvPr>
        </p:nvSpPr>
        <p:spPr/>
        <p:txBody>
          <a:bodyPr/>
          <a:lstStyle>
            <a:lvl1pPr>
              <a:defRPr/>
            </a:lvl1pPr>
          </a:lstStyle>
          <a:p>
            <a:pPr>
              <a:defRPr/>
            </a:pPr>
            <a:fld id="{2D31E063-F3A0-8B46-A820-ECCCBA54622E}"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DAD2CADE-965B-93DE-93E9-DBB327F2E02F}"/>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DED0E603-E372-2DB5-BF6A-4E25DB9E4BE8}"/>
              </a:ext>
            </a:extLst>
          </p:cNvPr>
          <p:cNvSpPr>
            <a:spLocks noGrp="1"/>
          </p:cNvSpPr>
          <p:nvPr>
            <p:ph type="sldNum" sz="quarter" idx="12"/>
          </p:nvPr>
        </p:nvSpPr>
        <p:spPr/>
        <p:txBody>
          <a:bodyPr/>
          <a:lstStyle>
            <a:lvl1pPr>
              <a:defRPr/>
            </a:lvl1pPr>
          </a:lstStyle>
          <a:p>
            <a:fld id="{50322693-1D03-EC43-B100-5AD53E0414ED}" type="slidenum">
              <a:rPr lang="en-GB" altLang="fr-FR"/>
              <a:pPr/>
              <a:t>‹N°›</a:t>
            </a:fld>
            <a:endParaRPr lang="en-GB" altLang="fr-FR" dirty="0"/>
          </a:p>
        </p:txBody>
      </p:sp>
    </p:spTree>
    <p:extLst>
      <p:ext uri="{BB962C8B-B14F-4D97-AF65-F5344CB8AC3E}">
        <p14:creationId xmlns:p14="http://schemas.microsoft.com/office/powerpoint/2010/main" val="64332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4" name="Image 7" descr="PERSO_JAUNE.jpg">
            <a:extLst>
              <a:ext uri="{FF2B5EF4-FFF2-40B4-BE49-F238E27FC236}">
                <a16:creationId xmlns:a16="http://schemas.microsoft.com/office/drawing/2014/main" id="{D682FB07-CD81-43B1-1DC0-E6553E5919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163" y="358775"/>
            <a:ext cx="6477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84890" y="216582"/>
            <a:ext cx="7416000" cy="1143000"/>
          </a:xfrm>
        </p:spPr>
        <p:txBody>
          <a:bodyPr/>
          <a:lstStyle>
            <a:lvl1pPr algn="r">
              <a:defRPr>
                <a:solidFill>
                  <a:srgbClr val="FFE40E"/>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E40E"/>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A95B09D-B698-C459-5A47-634296DCC155}"/>
              </a:ext>
            </a:extLst>
          </p:cNvPr>
          <p:cNvSpPr>
            <a:spLocks noGrp="1"/>
          </p:cNvSpPr>
          <p:nvPr>
            <p:ph type="dt" sz="half" idx="10"/>
          </p:nvPr>
        </p:nvSpPr>
        <p:spPr/>
        <p:txBody>
          <a:bodyPr/>
          <a:lstStyle>
            <a:lvl1pPr>
              <a:defRPr/>
            </a:lvl1pPr>
          </a:lstStyle>
          <a:p>
            <a:pPr>
              <a:defRPr/>
            </a:pPr>
            <a:fld id="{511BC632-DCC8-0647-98AC-6BC76660BC8C}"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45B95CF3-F049-DCF5-0B0F-5758760CC45A}"/>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7EB9DD78-4242-EFDA-EF98-A6B6F9FE9F9B}"/>
              </a:ext>
            </a:extLst>
          </p:cNvPr>
          <p:cNvSpPr>
            <a:spLocks noGrp="1"/>
          </p:cNvSpPr>
          <p:nvPr>
            <p:ph type="sldNum" sz="quarter" idx="12"/>
          </p:nvPr>
        </p:nvSpPr>
        <p:spPr/>
        <p:txBody>
          <a:bodyPr/>
          <a:lstStyle>
            <a:lvl1pPr>
              <a:defRPr/>
            </a:lvl1pPr>
          </a:lstStyle>
          <a:p>
            <a:fld id="{8B744742-9A96-2943-9BF9-B9DDE596FA29}" type="slidenum">
              <a:rPr lang="en-GB" altLang="fr-FR"/>
              <a:pPr/>
              <a:t>‹N°›</a:t>
            </a:fld>
            <a:endParaRPr lang="en-GB" altLang="fr-FR" dirty="0"/>
          </a:p>
        </p:txBody>
      </p:sp>
    </p:spTree>
    <p:extLst>
      <p:ext uri="{BB962C8B-B14F-4D97-AF65-F5344CB8AC3E}">
        <p14:creationId xmlns:p14="http://schemas.microsoft.com/office/powerpoint/2010/main" val="410628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Image 7" descr="FOND_PPT_JAUNE.jpg">
            <a:extLst>
              <a:ext uri="{FF2B5EF4-FFF2-40B4-BE49-F238E27FC236}">
                <a16:creationId xmlns:a16="http://schemas.microsoft.com/office/drawing/2014/main" id="{F08A64F3-2554-9250-9EFA-A744079AF5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3"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73B29DC6-511D-7A61-E49E-9FF71185AA45}"/>
              </a:ext>
            </a:extLst>
          </p:cNvPr>
          <p:cNvSpPr>
            <a:spLocks noGrp="1"/>
          </p:cNvSpPr>
          <p:nvPr>
            <p:ph type="dt" sz="half" idx="10"/>
          </p:nvPr>
        </p:nvSpPr>
        <p:spPr/>
        <p:txBody>
          <a:bodyPr/>
          <a:lstStyle>
            <a:lvl1pPr>
              <a:defRPr/>
            </a:lvl1pPr>
          </a:lstStyle>
          <a:p>
            <a:pPr>
              <a:defRPr/>
            </a:pPr>
            <a:fld id="{614F3AE2-5D4B-0849-9905-51872E5A899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9FD4C396-829F-8011-5739-8C2F1D786E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AF34508A-8555-4CE5-0964-2A061062E89D}"/>
              </a:ext>
            </a:extLst>
          </p:cNvPr>
          <p:cNvSpPr>
            <a:spLocks noGrp="1"/>
          </p:cNvSpPr>
          <p:nvPr>
            <p:ph type="sldNum" sz="quarter" idx="12"/>
          </p:nvPr>
        </p:nvSpPr>
        <p:spPr/>
        <p:txBody>
          <a:bodyPr/>
          <a:lstStyle>
            <a:lvl1pPr>
              <a:defRPr/>
            </a:lvl1pPr>
          </a:lstStyle>
          <a:p>
            <a:fld id="{4614C2A3-B5C6-C745-BE22-9CC246B37D68}" type="slidenum">
              <a:rPr lang="en-GB" altLang="fr-FR"/>
              <a:pPr/>
              <a:t>‹N°›</a:t>
            </a:fld>
            <a:endParaRPr lang="en-GB" altLang="fr-FR" dirty="0"/>
          </a:p>
        </p:txBody>
      </p:sp>
    </p:spTree>
    <p:extLst>
      <p:ext uri="{BB962C8B-B14F-4D97-AF65-F5344CB8AC3E}">
        <p14:creationId xmlns:p14="http://schemas.microsoft.com/office/powerpoint/2010/main" val="3397449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4" name="Image 7" descr="FOND_PPT_MAGENTA.jpg">
            <a:extLst>
              <a:ext uri="{FF2B5EF4-FFF2-40B4-BE49-F238E27FC236}">
                <a16:creationId xmlns:a16="http://schemas.microsoft.com/office/drawing/2014/main" id="{20BFCC46-77C7-57D8-69D2-B8A86E558E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48013"/>
            <a:ext cx="9144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96E0F76-22C5-0200-0D1A-D61D401E4445}"/>
              </a:ext>
            </a:extLst>
          </p:cNvPr>
          <p:cNvSpPr>
            <a:spLocks noGrp="1"/>
          </p:cNvSpPr>
          <p:nvPr>
            <p:ph type="dt" sz="half" idx="10"/>
          </p:nvPr>
        </p:nvSpPr>
        <p:spPr/>
        <p:txBody>
          <a:bodyPr/>
          <a:lstStyle>
            <a:lvl1pPr>
              <a:defRPr/>
            </a:lvl1pPr>
          </a:lstStyle>
          <a:p>
            <a:pPr>
              <a:defRPr/>
            </a:pPr>
            <a:fld id="{F95052A7-A96C-8D4C-87AF-570B0D3B179D}"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543CA05C-B8C2-DF1D-7DCA-3CC3A230D1AC}"/>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01D33B4D-5E65-CAEE-6031-8ACF974B1668}"/>
              </a:ext>
            </a:extLst>
          </p:cNvPr>
          <p:cNvSpPr>
            <a:spLocks noGrp="1"/>
          </p:cNvSpPr>
          <p:nvPr>
            <p:ph type="sldNum" sz="quarter" idx="12"/>
          </p:nvPr>
        </p:nvSpPr>
        <p:spPr/>
        <p:txBody>
          <a:bodyPr/>
          <a:lstStyle>
            <a:lvl1pPr>
              <a:defRPr/>
            </a:lvl1pPr>
          </a:lstStyle>
          <a:p>
            <a:fld id="{FC36FEEB-64D9-EF4C-8B7F-745EF6E1CD6F}" type="slidenum">
              <a:rPr lang="en-GB" altLang="fr-FR"/>
              <a:pPr/>
              <a:t>‹N°›</a:t>
            </a:fld>
            <a:endParaRPr lang="en-GB" altLang="fr-FR" dirty="0"/>
          </a:p>
        </p:txBody>
      </p:sp>
    </p:spTree>
    <p:extLst>
      <p:ext uri="{BB962C8B-B14F-4D97-AF65-F5344CB8AC3E}">
        <p14:creationId xmlns:p14="http://schemas.microsoft.com/office/powerpoint/2010/main" val="28123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4" name="Image 7" descr="FOND_PPT_BLEU_F.jpg">
            <a:extLst>
              <a:ext uri="{FF2B5EF4-FFF2-40B4-BE49-F238E27FC236}">
                <a16:creationId xmlns:a16="http://schemas.microsoft.com/office/drawing/2014/main" id="{0D1CDB41-2878-D57B-F70C-96B8BFB8B7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DDD11CFE-DE12-C181-2B0E-AB638B9A0A0C}"/>
              </a:ext>
            </a:extLst>
          </p:cNvPr>
          <p:cNvSpPr>
            <a:spLocks noGrp="1"/>
          </p:cNvSpPr>
          <p:nvPr>
            <p:ph type="dt" sz="half" idx="10"/>
          </p:nvPr>
        </p:nvSpPr>
        <p:spPr/>
        <p:txBody>
          <a:bodyPr/>
          <a:lstStyle>
            <a:lvl1pPr>
              <a:defRPr/>
            </a:lvl1pPr>
          </a:lstStyle>
          <a:p>
            <a:pPr>
              <a:defRPr/>
            </a:pPr>
            <a:fld id="{12C161BD-6B1D-EA41-8AB0-8E639936F8F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30660ECF-1966-4B6F-BFB6-167C8EF12E6F}"/>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620CE195-3449-4C79-9383-39AEB0ED9A47}"/>
              </a:ext>
            </a:extLst>
          </p:cNvPr>
          <p:cNvSpPr>
            <a:spLocks noGrp="1"/>
          </p:cNvSpPr>
          <p:nvPr>
            <p:ph type="sldNum" sz="quarter" idx="12"/>
          </p:nvPr>
        </p:nvSpPr>
        <p:spPr/>
        <p:txBody>
          <a:bodyPr/>
          <a:lstStyle>
            <a:lvl1pPr>
              <a:defRPr/>
            </a:lvl1pPr>
          </a:lstStyle>
          <a:p>
            <a:fld id="{EBEDCAB6-7184-594D-8E36-ED8DB1853F20}" type="slidenum">
              <a:rPr lang="en-GB" altLang="fr-FR"/>
              <a:pPr/>
              <a:t>‹N°›</a:t>
            </a:fld>
            <a:endParaRPr lang="en-GB" altLang="fr-FR" dirty="0"/>
          </a:p>
        </p:txBody>
      </p:sp>
    </p:spTree>
    <p:extLst>
      <p:ext uri="{BB962C8B-B14F-4D97-AF65-F5344CB8AC3E}">
        <p14:creationId xmlns:p14="http://schemas.microsoft.com/office/powerpoint/2010/main" val="330650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4" name="Image 7" descr="FOND_PPT_VERT.jpg">
            <a:extLst>
              <a:ext uri="{FF2B5EF4-FFF2-40B4-BE49-F238E27FC236}">
                <a16:creationId xmlns:a16="http://schemas.microsoft.com/office/drawing/2014/main" id="{93C963B4-B57B-7835-07DE-8F7FF35C47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36900"/>
            <a:ext cx="91440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EC602A31-6976-5029-C210-96A750E1A3AB}"/>
              </a:ext>
            </a:extLst>
          </p:cNvPr>
          <p:cNvSpPr>
            <a:spLocks noGrp="1"/>
          </p:cNvSpPr>
          <p:nvPr>
            <p:ph type="dt" sz="half" idx="10"/>
          </p:nvPr>
        </p:nvSpPr>
        <p:spPr/>
        <p:txBody>
          <a:bodyPr/>
          <a:lstStyle>
            <a:lvl1pPr>
              <a:defRPr/>
            </a:lvl1pPr>
          </a:lstStyle>
          <a:p>
            <a:pPr>
              <a:defRPr/>
            </a:pPr>
            <a:fld id="{F7EC549F-2F5D-D94F-88FD-6662F914FF92}"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C3033320-0691-7502-6D75-38430A945A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051C6E6-5DA5-3704-741D-5D7CD830D9B8}"/>
              </a:ext>
            </a:extLst>
          </p:cNvPr>
          <p:cNvSpPr>
            <a:spLocks noGrp="1"/>
          </p:cNvSpPr>
          <p:nvPr>
            <p:ph type="sldNum" sz="quarter" idx="12"/>
          </p:nvPr>
        </p:nvSpPr>
        <p:spPr/>
        <p:txBody>
          <a:bodyPr/>
          <a:lstStyle>
            <a:lvl1pPr>
              <a:defRPr/>
            </a:lvl1pPr>
          </a:lstStyle>
          <a:p>
            <a:fld id="{DF4D6858-5A55-8A49-B067-DEE012BD895B}" type="slidenum">
              <a:rPr lang="en-GB" altLang="fr-FR"/>
              <a:pPr/>
              <a:t>‹N°›</a:t>
            </a:fld>
            <a:endParaRPr lang="en-GB" altLang="fr-FR" dirty="0"/>
          </a:p>
        </p:txBody>
      </p:sp>
    </p:spTree>
    <p:extLst>
      <p:ext uri="{BB962C8B-B14F-4D97-AF65-F5344CB8AC3E}">
        <p14:creationId xmlns:p14="http://schemas.microsoft.com/office/powerpoint/2010/main" val="118604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pic>
        <p:nvPicPr>
          <p:cNvPr id="4" name="Image 7" descr="FOND_PPT_BLEU_C.jpg">
            <a:extLst>
              <a:ext uri="{FF2B5EF4-FFF2-40B4-BE49-F238E27FC236}">
                <a16:creationId xmlns:a16="http://schemas.microsoft.com/office/drawing/2014/main" id="{F0E68BB1-CCAF-9EFD-95D1-7085449250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0B1F003-46ED-872D-255D-58105BC564AE}"/>
              </a:ext>
            </a:extLst>
          </p:cNvPr>
          <p:cNvSpPr>
            <a:spLocks noGrp="1"/>
          </p:cNvSpPr>
          <p:nvPr>
            <p:ph type="dt" sz="half" idx="10"/>
          </p:nvPr>
        </p:nvSpPr>
        <p:spPr/>
        <p:txBody>
          <a:bodyPr/>
          <a:lstStyle>
            <a:lvl1pPr>
              <a:defRPr/>
            </a:lvl1pPr>
          </a:lstStyle>
          <a:p>
            <a:pPr>
              <a:defRPr/>
            </a:pPr>
            <a:fld id="{B1443D2E-2FEE-2346-AE5A-E1F8FBBCE92F}"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A8C239C3-BE98-2935-CA41-9F94A8203420}"/>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944A2BC-BB62-5B5D-FE9B-43E5DEA7D440}"/>
              </a:ext>
            </a:extLst>
          </p:cNvPr>
          <p:cNvSpPr>
            <a:spLocks noGrp="1"/>
          </p:cNvSpPr>
          <p:nvPr>
            <p:ph type="sldNum" sz="quarter" idx="12"/>
          </p:nvPr>
        </p:nvSpPr>
        <p:spPr/>
        <p:txBody>
          <a:bodyPr/>
          <a:lstStyle>
            <a:lvl1pPr>
              <a:defRPr/>
            </a:lvl1pPr>
          </a:lstStyle>
          <a:p>
            <a:fld id="{285A9444-465F-4E4E-A82A-81BA41F835FC}" type="slidenum">
              <a:rPr lang="en-GB" altLang="fr-FR"/>
              <a:pPr/>
              <a:t>‹N°›</a:t>
            </a:fld>
            <a:endParaRPr lang="en-GB" altLang="fr-FR" dirty="0"/>
          </a:p>
        </p:txBody>
      </p:sp>
    </p:spTree>
    <p:extLst>
      <p:ext uri="{BB962C8B-B14F-4D97-AF65-F5344CB8AC3E}">
        <p14:creationId xmlns:p14="http://schemas.microsoft.com/office/powerpoint/2010/main" val="43522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pic>
        <p:nvPicPr>
          <p:cNvPr id="4" name="Image 7" descr="PERSO_VERT.jpg">
            <a:extLst>
              <a:ext uri="{FF2B5EF4-FFF2-40B4-BE49-F238E27FC236}">
                <a16:creationId xmlns:a16="http://schemas.microsoft.com/office/drawing/2014/main" id="{FFCD9AD8-1654-7F6E-0A57-85F430EF1C9D}"/>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304800"/>
            <a:ext cx="7572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0000" y="214290"/>
            <a:ext cx="7416800" cy="1143000"/>
          </a:xfrm>
        </p:spPr>
        <p:txBody>
          <a:bodyPr/>
          <a:lstStyle>
            <a:lvl1pPr algn="r">
              <a:defRPr b="0">
                <a:solidFill>
                  <a:srgbClr val="C0D611"/>
                </a:solidFill>
                <a:effectLst/>
              </a:defRPr>
            </a:lvl1pPr>
          </a:lstStyle>
          <a:p>
            <a:r>
              <a:rPr lang="fr-FR" dirty="0"/>
              <a:t>Cliquez et modifiez le titre</a:t>
            </a:r>
            <a:endParaRPr lang="en-GB" dirty="0"/>
          </a:p>
        </p:txBody>
      </p:sp>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lang="fr-FR" sz="2400" b="0" kern="1200" dirty="0" smtClean="0">
                <a:solidFill>
                  <a:srgbClr val="C0D611"/>
                </a:solidFill>
                <a:effectLst/>
                <a:latin typeface="+mj-lt"/>
                <a:ea typeface="MS PGothic" pitchFamily="34" charset="-128"/>
                <a:cs typeface="ＭＳ Ｐゴシック" pitchFamily="24" charset="-128"/>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3">
            <a:extLst>
              <a:ext uri="{FF2B5EF4-FFF2-40B4-BE49-F238E27FC236}">
                <a16:creationId xmlns:a16="http://schemas.microsoft.com/office/drawing/2014/main" id="{AED90BD7-4974-37D1-D7C6-E2DA6725AB00}"/>
              </a:ext>
            </a:extLst>
          </p:cNvPr>
          <p:cNvSpPr>
            <a:spLocks noGrp="1"/>
          </p:cNvSpPr>
          <p:nvPr>
            <p:ph type="dt" sz="half" idx="10"/>
          </p:nvPr>
        </p:nvSpPr>
        <p:spPr/>
        <p:txBody>
          <a:bodyPr/>
          <a:lstStyle>
            <a:lvl1pPr>
              <a:defRPr/>
            </a:lvl1pPr>
          </a:lstStyle>
          <a:p>
            <a:pPr>
              <a:defRPr/>
            </a:pPr>
            <a:fld id="{551C0400-9DC3-8A4E-AEC8-19E9265F4ACA}"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128BA6AF-F40E-0892-63E7-E50C107A4627}"/>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C7E072CE-3297-6DA2-20E2-9EFB05B4E282}"/>
              </a:ext>
            </a:extLst>
          </p:cNvPr>
          <p:cNvSpPr>
            <a:spLocks noGrp="1"/>
          </p:cNvSpPr>
          <p:nvPr>
            <p:ph type="sldNum" sz="quarter" idx="12"/>
          </p:nvPr>
        </p:nvSpPr>
        <p:spPr/>
        <p:txBody>
          <a:bodyPr/>
          <a:lstStyle>
            <a:lvl1pPr>
              <a:defRPr/>
            </a:lvl1pPr>
          </a:lstStyle>
          <a:p>
            <a:fld id="{C08AE4F7-AF4B-4345-ACD6-32726F32D5A8}" type="slidenum">
              <a:rPr lang="en-GB" altLang="fr-FR"/>
              <a:pPr/>
              <a:t>‹N°›</a:t>
            </a:fld>
            <a:endParaRPr lang="en-GB" altLang="fr-FR" dirty="0"/>
          </a:p>
        </p:txBody>
      </p:sp>
    </p:spTree>
    <p:extLst>
      <p:ext uri="{BB962C8B-B14F-4D97-AF65-F5344CB8AC3E}">
        <p14:creationId xmlns:p14="http://schemas.microsoft.com/office/powerpoint/2010/main" val="111132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pic>
        <p:nvPicPr>
          <p:cNvPr id="4" name="Image 7" descr="PERSO_MAGENTA.jpg">
            <a:extLst>
              <a:ext uri="{FF2B5EF4-FFF2-40B4-BE49-F238E27FC236}">
                <a16:creationId xmlns:a16="http://schemas.microsoft.com/office/drawing/2014/main" id="{25CBB6C8-E7B7-1910-89B6-FBF4188481B9}"/>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25" y="357188"/>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1BA0"/>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8" name="Titre 1"/>
          <p:cNvSpPr>
            <a:spLocks noGrp="1"/>
          </p:cNvSpPr>
          <p:nvPr>
            <p:ph type="title"/>
          </p:nvPr>
        </p:nvSpPr>
        <p:spPr>
          <a:xfrm>
            <a:off x="1271508" y="199776"/>
            <a:ext cx="7416000" cy="1143000"/>
          </a:xfrm>
        </p:spPr>
        <p:txBody>
          <a:bodyPr/>
          <a:lstStyle>
            <a:lvl1pPr algn="r">
              <a:defRPr>
                <a:solidFill>
                  <a:srgbClr val="FF18CF"/>
                </a:solidFill>
              </a:defRPr>
            </a:lvl1pPr>
          </a:lstStyle>
          <a:p>
            <a:r>
              <a:rPr lang="fr-FR" dirty="0"/>
              <a:t>Cliquez et modifiez le titre</a:t>
            </a:r>
            <a:endParaRPr lang="en-GB" dirty="0"/>
          </a:p>
        </p:txBody>
      </p:sp>
      <p:sp>
        <p:nvSpPr>
          <p:cNvPr id="5" name="Espace réservé de la date 3">
            <a:extLst>
              <a:ext uri="{FF2B5EF4-FFF2-40B4-BE49-F238E27FC236}">
                <a16:creationId xmlns:a16="http://schemas.microsoft.com/office/drawing/2014/main" id="{79BB3627-AD1C-0F29-4F85-4EAAB6C9ACC3}"/>
              </a:ext>
            </a:extLst>
          </p:cNvPr>
          <p:cNvSpPr>
            <a:spLocks noGrp="1"/>
          </p:cNvSpPr>
          <p:nvPr>
            <p:ph type="dt" sz="half" idx="10"/>
          </p:nvPr>
        </p:nvSpPr>
        <p:spPr/>
        <p:txBody>
          <a:bodyPr/>
          <a:lstStyle>
            <a:lvl1pPr>
              <a:defRPr/>
            </a:lvl1pPr>
          </a:lstStyle>
          <a:p>
            <a:pPr>
              <a:defRPr/>
            </a:pPr>
            <a:fld id="{3FBBA05D-DCBE-8047-8A40-EC49CF347056}"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815B7C03-F403-44F7-1BE8-914650EA3823}"/>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4D870037-250F-1B77-6500-925FBEE4ADA7}"/>
              </a:ext>
            </a:extLst>
          </p:cNvPr>
          <p:cNvSpPr>
            <a:spLocks noGrp="1"/>
          </p:cNvSpPr>
          <p:nvPr>
            <p:ph type="sldNum" sz="quarter" idx="12"/>
          </p:nvPr>
        </p:nvSpPr>
        <p:spPr/>
        <p:txBody>
          <a:bodyPr/>
          <a:lstStyle>
            <a:lvl1pPr>
              <a:defRPr/>
            </a:lvl1pPr>
          </a:lstStyle>
          <a:p>
            <a:fld id="{91B4FEE0-64F4-B04C-B0ED-B749DBAB722C}" type="slidenum">
              <a:rPr lang="en-GB" altLang="fr-FR"/>
              <a:pPr/>
              <a:t>‹N°›</a:t>
            </a:fld>
            <a:endParaRPr lang="en-GB" altLang="fr-FR" dirty="0"/>
          </a:p>
        </p:txBody>
      </p:sp>
    </p:spTree>
    <p:extLst>
      <p:ext uri="{BB962C8B-B14F-4D97-AF65-F5344CB8AC3E}">
        <p14:creationId xmlns:p14="http://schemas.microsoft.com/office/powerpoint/2010/main" val="376607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7" descr="PERSO_BLEU.jpg">
            <a:extLst>
              <a:ext uri="{FF2B5EF4-FFF2-40B4-BE49-F238E27FC236}">
                <a16:creationId xmlns:a16="http://schemas.microsoft.com/office/drawing/2014/main" id="{EC1CE6DF-33C3-5750-4CC2-F8CD37984E0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863" y="3683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69244" y="216582"/>
            <a:ext cx="7416000" cy="1143000"/>
          </a:xfrm>
          <a:noFill/>
          <a:ln w="9525">
            <a:noFill/>
            <a:miter lim="800000"/>
            <a:headEnd/>
            <a:tailEnd/>
          </a:ln>
        </p:spPr>
        <p:txBody>
          <a:bodyPr/>
          <a:lstStyle>
            <a:lvl1pPr algn="r" defTabSz="457200" rtl="0" eaLnBrk="0" fontAlgn="base" hangingPunct="0">
              <a:spcBef>
                <a:spcPct val="0"/>
              </a:spcBef>
              <a:spcAft>
                <a:spcPct val="0"/>
              </a:spcAft>
              <a:defRPr lang="en-GB" sz="4400" kern="1200" dirty="0">
                <a:solidFill>
                  <a:schemeClr val="accent1">
                    <a:lumMod val="75000"/>
                  </a:schemeClr>
                </a:solidFill>
                <a:latin typeface="+mj-lt"/>
                <a:ea typeface="MS PGothic" pitchFamily="34" charset="-128"/>
                <a:cs typeface="ＭＳ Ｐゴシック" pitchFamily="24" charset="-128"/>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chemeClr val="accent1">
                    <a:lumMod val="75000"/>
                  </a:schemeClr>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2EAC8D1-A891-E3AC-58AE-C3A6BA949643}"/>
              </a:ext>
            </a:extLst>
          </p:cNvPr>
          <p:cNvSpPr>
            <a:spLocks noGrp="1"/>
          </p:cNvSpPr>
          <p:nvPr>
            <p:ph type="dt" sz="half" idx="10"/>
          </p:nvPr>
        </p:nvSpPr>
        <p:spPr/>
        <p:txBody>
          <a:bodyPr/>
          <a:lstStyle>
            <a:lvl1pPr>
              <a:defRPr/>
            </a:lvl1pPr>
          </a:lstStyle>
          <a:p>
            <a:pPr>
              <a:defRPr/>
            </a:pPr>
            <a:fld id="{7D164343-EA34-4A48-B849-6090EA782705}"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C8B79E37-C5C4-2BDA-B117-0ABD256BEC54}"/>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45F5A198-F4C1-84A5-B2EF-39A43AFA54D5}"/>
              </a:ext>
            </a:extLst>
          </p:cNvPr>
          <p:cNvSpPr>
            <a:spLocks noGrp="1"/>
          </p:cNvSpPr>
          <p:nvPr>
            <p:ph type="sldNum" sz="quarter" idx="12"/>
          </p:nvPr>
        </p:nvSpPr>
        <p:spPr/>
        <p:txBody>
          <a:bodyPr/>
          <a:lstStyle>
            <a:lvl1pPr>
              <a:defRPr/>
            </a:lvl1pPr>
          </a:lstStyle>
          <a:p>
            <a:fld id="{34CCBABA-BFE2-FE4C-AE89-20AA514E1169}" type="slidenum">
              <a:rPr lang="en-GB" altLang="fr-FR"/>
              <a:pPr/>
              <a:t>‹N°›</a:t>
            </a:fld>
            <a:endParaRPr lang="en-GB" altLang="fr-FR" dirty="0"/>
          </a:p>
        </p:txBody>
      </p:sp>
    </p:spTree>
    <p:extLst>
      <p:ext uri="{BB962C8B-B14F-4D97-AF65-F5344CB8AC3E}">
        <p14:creationId xmlns:p14="http://schemas.microsoft.com/office/powerpoint/2010/main" val="327467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05C40889-0727-09FA-9F06-98C2903CEF3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et modifiez le titre</a:t>
            </a:r>
            <a:endParaRPr lang="en-GB" altLang="fr-FR"/>
          </a:p>
        </p:txBody>
      </p:sp>
      <p:sp>
        <p:nvSpPr>
          <p:cNvPr id="1027" name="Espace réservé du texte 2">
            <a:extLst>
              <a:ext uri="{FF2B5EF4-FFF2-40B4-BE49-F238E27FC236}">
                <a16:creationId xmlns:a16="http://schemas.microsoft.com/office/drawing/2014/main" id="{87CD41DD-6927-3FE8-A609-F9F70446695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en-GB" altLang="fr-FR"/>
          </a:p>
        </p:txBody>
      </p:sp>
      <p:sp>
        <p:nvSpPr>
          <p:cNvPr id="4" name="Espace réservé de la date 3">
            <a:extLst>
              <a:ext uri="{FF2B5EF4-FFF2-40B4-BE49-F238E27FC236}">
                <a16:creationId xmlns:a16="http://schemas.microsoft.com/office/drawing/2014/main" id="{7CD952E0-C6B3-CB3D-E2A5-A55C492E0FC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defRPr/>
            </a:pPr>
            <a:fld id="{713CBBE2-CDB8-6642-82DB-96C0CF7E2644}" type="datetime1">
              <a:rPr lang="fr-FR"/>
              <a:pPr>
                <a:defRPr/>
              </a:pPr>
              <a:t>11/05/2022</a:t>
            </a:fld>
            <a:endParaRPr lang="en-GB" dirty="0"/>
          </a:p>
        </p:txBody>
      </p:sp>
      <p:sp>
        <p:nvSpPr>
          <p:cNvPr id="5" name="Espace réservé du pied de page 4">
            <a:extLst>
              <a:ext uri="{FF2B5EF4-FFF2-40B4-BE49-F238E27FC236}">
                <a16:creationId xmlns:a16="http://schemas.microsoft.com/office/drawing/2014/main" id="{9F6F47B1-BEBE-2F6E-D9BC-6C53FC27E315}"/>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endParaRPr lang="en-GB" dirty="0"/>
          </a:p>
        </p:txBody>
      </p:sp>
      <p:sp>
        <p:nvSpPr>
          <p:cNvPr id="6" name="Espace réservé du numéro de diapositive 5">
            <a:extLst>
              <a:ext uri="{FF2B5EF4-FFF2-40B4-BE49-F238E27FC236}">
                <a16:creationId xmlns:a16="http://schemas.microsoft.com/office/drawing/2014/main" id="{A3EE6562-6204-7FD2-DF82-60298AA57E3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944D0FBC-35E8-604A-85EC-18EDE55796E9}" type="slidenum">
              <a:rPr lang="en-GB" altLang="fr-FR"/>
              <a:pPr/>
              <a:t>‹N°›</a:t>
            </a:fld>
            <a:endParaRPr lang="en-GB" altLang="fr-FR" dirty="0"/>
          </a:p>
        </p:txBody>
      </p:sp>
      <p:pic>
        <p:nvPicPr>
          <p:cNvPr id="1031" name="Image 6" descr="ETOILE.jpg">
            <a:extLst>
              <a:ext uri="{FF2B5EF4-FFF2-40B4-BE49-F238E27FC236}">
                <a16:creationId xmlns:a16="http://schemas.microsoft.com/office/drawing/2014/main" id="{0A014F5C-61E6-1401-0F11-13E8312763D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394700" y="6126163"/>
            <a:ext cx="7493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pitchFamily="24" charset="-128"/>
        </a:defRPr>
      </a:lvl1pPr>
      <a:lvl2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2pPr>
      <a:lvl3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3pPr>
      <a:lvl4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4pPr>
      <a:lvl5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5pPr>
      <a:lvl6pPr marL="4572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6pPr>
      <a:lvl7pPr marL="9144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7pPr>
      <a:lvl8pPr marL="13716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8pPr>
      <a:lvl9pPr marL="18288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pitchFamily="2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it-for-windows/git/releas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git-scm.com/docs/git-add" TargetMode="External"/><Relationship Id="rId13" Type="http://schemas.openxmlformats.org/officeDocument/2006/relationships/hyperlink" Target="https://git-scm.com/docs/git-diff" TargetMode="External"/><Relationship Id="rId3" Type="http://schemas.openxmlformats.org/officeDocument/2006/relationships/hyperlink" Target="https://git-scm.com/docs/git-log" TargetMode="External"/><Relationship Id="rId7" Type="http://schemas.openxmlformats.org/officeDocument/2006/relationships/hyperlink" Target="https://git-scm.com/docs/git-push" TargetMode="External"/><Relationship Id="rId12" Type="http://schemas.openxmlformats.org/officeDocument/2006/relationships/hyperlink" Target="https://git-scm.com/docs/git-restore" TargetMode="External"/><Relationship Id="rId2" Type="http://schemas.openxmlformats.org/officeDocument/2006/relationships/hyperlink" Target="https://git-scm.com/docs/git-config" TargetMode="External"/><Relationship Id="rId1" Type="http://schemas.openxmlformats.org/officeDocument/2006/relationships/slideLayout" Target="../slideLayouts/slideLayout7.xml"/><Relationship Id="rId6" Type="http://schemas.openxmlformats.org/officeDocument/2006/relationships/hyperlink" Target="https://git-scm.com/docs/git-fetch" TargetMode="External"/><Relationship Id="rId11" Type="http://schemas.openxmlformats.org/officeDocument/2006/relationships/hyperlink" Target="https://git-scm.com/docs/git-switch" TargetMode="External"/><Relationship Id="rId5" Type="http://schemas.openxmlformats.org/officeDocument/2006/relationships/hyperlink" Target="https://git-scm.com/docs/git-merge" TargetMode="External"/><Relationship Id="rId10" Type="http://schemas.openxmlformats.org/officeDocument/2006/relationships/hyperlink" Target="https://git-scm.com/docs/git-checkout" TargetMode="External"/><Relationship Id="rId4" Type="http://schemas.openxmlformats.org/officeDocument/2006/relationships/hyperlink" Target="https://git-scm.com/docs/git-rebase" TargetMode="External"/><Relationship Id="rId9" Type="http://schemas.openxmlformats.org/officeDocument/2006/relationships/hyperlink" Target="https://git-scm.com/docs/git-status" TargetMode="External"/><Relationship Id="rId14" Type="http://schemas.openxmlformats.org/officeDocument/2006/relationships/hyperlink" Target="https://git-scm.com/docs/git-remote"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3">
            <a:extLst>
              <a:ext uri="{FF2B5EF4-FFF2-40B4-BE49-F238E27FC236}">
                <a16:creationId xmlns:a16="http://schemas.microsoft.com/office/drawing/2014/main" id="{C7F9046D-421B-C96B-5309-5079019D9385}"/>
              </a:ext>
            </a:extLst>
          </p:cNvPr>
          <p:cNvSpPr>
            <a:spLocks noGrp="1"/>
          </p:cNvSpPr>
          <p:nvPr>
            <p:ph type="ctrTitle"/>
          </p:nvPr>
        </p:nvSpPr>
        <p:spPr>
          <a:xfrm>
            <a:off x="533400" y="1958975"/>
            <a:ext cx="8229600" cy="1470025"/>
          </a:xfrm>
        </p:spPr>
        <p:txBody>
          <a:bodyPr/>
          <a:lstStyle/>
          <a:p>
            <a:pPr>
              <a:defRPr/>
            </a:pPr>
            <a:r>
              <a:rPr lang="fr-FR" sz="5400" noProof="1">
                <a:effectLst>
                  <a:outerShdw blurRad="38100" dist="38100" dir="2700000" algn="tl">
                    <a:srgbClr val="000000">
                      <a:alpha val="43137"/>
                    </a:srgbClr>
                  </a:outerShdw>
                </a:effectLst>
              </a:rPr>
              <a:t>Git Formation </a:t>
            </a:r>
            <a:endParaRPr lang="fr-FR" sz="3200" noProof="1">
              <a:effectLst>
                <a:outerShdw blurRad="38100" dist="38100" dir="2700000" algn="tl">
                  <a:srgbClr val="000000">
                    <a:alpha val="43137"/>
                  </a:srgbClr>
                </a:outerShdw>
              </a:effectLst>
            </a:endParaRPr>
          </a:p>
        </p:txBody>
      </p:sp>
      <p:sp>
        <p:nvSpPr>
          <p:cNvPr id="13315" name="Sous-titre 9">
            <a:extLst>
              <a:ext uri="{FF2B5EF4-FFF2-40B4-BE49-F238E27FC236}">
                <a16:creationId xmlns:a16="http://schemas.microsoft.com/office/drawing/2014/main" id="{BF0B371A-4B11-7F90-EA2F-538461FA8E6D}"/>
              </a:ext>
            </a:extLst>
          </p:cNvPr>
          <p:cNvSpPr>
            <a:spLocks noGrp="1"/>
          </p:cNvSpPr>
          <p:nvPr>
            <p:ph type="subTitle" idx="4294967295"/>
          </p:nvPr>
        </p:nvSpPr>
        <p:spPr>
          <a:xfrm>
            <a:off x="1905000" y="4305300"/>
            <a:ext cx="6553200" cy="1752600"/>
          </a:xfrm>
        </p:spPr>
        <p:txBody>
          <a:bodyPr/>
          <a:lstStyle/>
          <a:p>
            <a:pPr algn="r">
              <a:buFont typeface="Arial" panose="020B0604020202020204" pitchFamily="34" charset="0"/>
              <a:buNone/>
            </a:pPr>
            <a:r>
              <a:rPr lang="fr-FR" altLang="fr-FR" noProof="1">
                <a:solidFill>
                  <a:srgbClr val="53126A"/>
                </a:solidFill>
              </a:rPr>
              <a:t>Mohamed MIHOUBI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Installer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en-US" dirty="0"/>
              <a:t>Linux: </a:t>
            </a:r>
            <a:r>
              <a:rPr lang="en-US" dirty="0" err="1">
                <a:latin typeface="Consolas" panose="020B0609020204030204" pitchFamily="49" charset="0"/>
              </a:rPr>
              <a:t>sudo</a:t>
            </a:r>
            <a:r>
              <a:rPr lang="en-US" dirty="0">
                <a:latin typeface="Consolas" panose="020B0609020204030204" pitchFamily="49" charset="0"/>
              </a:rPr>
              <a:t> apt-get install git</a:t>
            </a:r>
          </a:p>
          <a:p>
            <a:r>
              <a:rPr lang="en-US" dirty="0"/>
              <a:t>Windows: </a:t>
            </a:r>
            <a:r>
              <a:rPr lang="en-US" dirty="0">
                <a:hlinkClick r:id="rId2"/>
              </a:rPr>
              <a:t>https://github.com/git-for-windows/git/releases</a:t>
            </a:r>
            <a:r>
              <a:rPr lang="en-US" dirty="0"/>
              <a:t> </a:t>
            </a:r>
          </a:p>
          <a:p>
            <a:r>
              <a:rPr lang="en-US" dirty="0"/>
              <a:t>Mac:</a:t>
            </a:r>
            <a:r>
              <a:rPr lang="en-US" dirty="0">
                <a:latin typeface="Consolas" panose="020B0609020204030204" pitchFamily="49" charset="0"/>
              </a:rPr>
              <a:t> brew install git</a:t>
            </a:r>
          </a:p>
          <a:p>
            <a:pPr marL="0" indent="0">
              <a:buNone/>
            </a:pPr>
            <a:endParaRPr lang="en-US" dirty="0"/>
          </a:p>
          <a:p>
            <a:pPr marL="0" indent="0">
              <a:buNone/>
            </a:pPr>
            <a:r>
              <a:rPr lang="en-US" dirty="0"/>
              <a:t>https://git-</a:t>
            </a:r>
            <a:r>
              <a:rPr lang="en-US" dirty="0" err="1"/>
              <a:t>scm.com</a:t>
            </a:r>
            <a:r>
              <a:rPr lang="en-US" dirty="0"/>
              <a:t>/book/</a:t>
            </a:r>
            <a:r>
              <a:rPr lang="en-US" dirty="0" err="1"/>
              <a:t>en</a:t>
            </a:r>
            <a:r>
              <a:rPr lang="en-US" dirty="0"/>
              <a:t>/v2/Getting-Started-Installing-Git</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377057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Model objet de Git</a:t>
            </a:r>
          </a:p>
        </p:txBody>
      </p:sp>
      <p:pic>
        <p:nvPicPr>
          <p:cNvPr id="5" name="Image 4">
            <a:extLst>
              <a:ext uri="{FF2B5EF4-FFF2-40B4-BE49-F238E27FC236}">
                <a16:creationId xmlns:a16="http://schemas.microsoft.com/office/drawing/2014/main" id="{DA19E862-A7A9-BE1E-8602-8F0717B59498}"/>
              </a:ext>
            </a:extLst>
          </p:cNvPr>
          <p:cNvPicPr>
            <a:picLocks noChangeAspect="1"/>
          </p:cNvPicPr>
          <p:nvPr/>
        </p:nvPicPr>
        <p:blipFill>
          <a:blip r:embed="rId2"/>
          <a:stretch>
            <a:fillRect/>
          </a:stretch>
        </p:blipFill>
        <p:spPr>
          <a:xfrm>
            <a:off x="5148064" y="1340768"/>
            <a:ext cx="3250224" cy="5032243"/>
          </a:xfrm>
          <a:prstGeom prst="rect">
            <a:avLst/>
          </a:prstGeom>
        </p:spPr>
      </p:pic>
      <p:pic>
        <p:nvPicPr>
          <p:cNvPr id="8" name="Content Placeholder 5">
            <a:extLst>
              <a:ext uri="{FF2B5EF4-FFF2-40B4-BE49-F238E27FC236}">
                <a16:creationId xmlns:a16="http://schemas.microsoft.com/office/drawing/2014/main" id="{E944CDC1-B28D-8A81-BAEE-CB88F195F3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907" y="2636912"/>
            <a:ext cx="4119977" cy="2014785"/>
          </a:xfrm>
        </p:spPr>
      </p:pic>
    </p:spTree>
    <p:extLst>
      <p:ext uri="{BB962C8B-B14F-4D97-AF65-F5344CB8AC3E}">
        <p14:creationId xmlns:p14="http://schemas.microsoft.com/office/powerpoint/2010/main" val="357560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600201"/>
            <a:ext cx="8686800" cy="2548880"/>
          </a:xfrm>
        </p:spPr>
        <p:txBody>
          <a:bodyPr/>
          <a:lstStyle/>
          <a:p>
            <a:pPr marL="0" indent="0">
              <a:buNone/>
            </a:pP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179512" y="4509120"/>
            <a:ext cx="8568952" cy="2132424"/>
          </a:xfrm>
          <a:prstGeom prst="rect">
            <a:avLst/>
          </a:prstGeom>
        </p:spPr>
      </p:pic>
      <p:pic>
        <p:nvPicPr>
          <p:cNvPr id="4" name="Image 3">
            <a:extLst>
              <a:ext uri="{FF2B5EF4-FFF2-40B4-BE49-F238E27FC236}">
                <a16:creationId xmlns:a16="http://schemas.microsoft.com/office/drawing/2014/main" id="{330B7FC1-071B-5859-DC0A-C5B956EB68EB}"/>
              </a:ext>
            </a:extLst>
          </p:cNvPr>
          <p:cNvPicPr>
            <a:picLocks noChangeAspect="1"/>
          </p:cNvPicPr>
          <p:nvPr/>
        </p:nvPicPr>
        <p:blipFill>
          <a:blip r:embed="rId3"/>
          <a:stretch>
            <a:fillRect/>
          </a:stretch>
        </p:blipFill>
        <p:spPr>
          <a:xfrm>
            <a:off x="0" y="988505"/>
            <a:ext cx="9144000" cy="4880990"/>
          </a:xfrm>
          <a:prstGeom prst="rect">
            <a:avLst/>
          </a:prstGeom>
        </p:spPr>
      </p:pic>
    </p:spTree>
    <p:extLst>
      <p:ext uri="{BB962C8B-B14F-4D97-AF65-F5344CB8AC3E}">
        <p14:creationId xmlns:p14="http://schemas.microsoft.com/office/powerpoint/2010/main" val="417001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124745"/>
            <a:ext cx="8686800" cy="2304256"/>
          </a:xfrm>
        </p:spPr>
        <p:txBody>
          <a:bodyPr/>
          <a:lstStyle/>
          <a:p>
            <a:r>
              <a:rPr lang="en-US" dirty="0" err="1"/>
              <a:t>Chaque</a:t>
            </a:r>
            <a:r>
              <a:rPr lang="en-US" dirty="0"/>
              <a:t> </a:t>
            </a:r>
            <a:r>
              <a:rPr lang="en-US" dirty="0" err="1"/>
              <a:t>Objet</a:t>
            </a:r>
            <a:r>
              <a:rPr lang="en-US" dirty="0"/>
              <a:t> (commit) a </a:t>
            </a:r>
            <a:r>
              <a:rPr lang="en-US" dirty="0" err="1"/>
              <a:t>une</a:t>
            </a:r>
            <a:r>
              <a:rPr lang="en-US" dirty="0"/>
              <a:t> signature SHA-1 : 40 hex </a:t>
            </a:r>
            <a:r>
              <a:rPr lang="en-US" dirty="0" err="1"/>
              <a:t>charcters</a:t>
            </a:r>
            <a:endParaRPr lang="en-US" dirty="0"/>
          </a:p>
          <a:p>
            <a:r>
              <a:rPr lang="en-US" dirty="0"/>
              <a:t>Avec les 40 </a:t>
            </a:r>
            <a:r>
              <a:rPr lang="en-US" dirty="0" err="1"/>
              <a:t>charcters</a:t>
            </a:r>
            <a:r>
              <a:rPr lang="en-US" dirty="0"/>
              <a:t> nous </a:t>
            </a:r>
            <a:r>
              <a:rPr lang="en-US" dirty="0" err="1"/>
              <a:t>pouvons</a:t>
            </a:r>
            <a:r>
              <a:rPr lang="en-US" dirty="0"/>
              <a:t> </a:t>
            </a:r>
            <a:r>
              <a:rPr lang="en-US" dirty="0" err="1"/>
              <a:t>trouver</a:t>
            </a:r>
            <a:r>
              <a:rPr lang="en-US" dirty="0"/>
              <a:t> </a:t>
            </a:r>
            <a:r>
              <a:rPr lang="en-US" dirty="0" err="1"/>
              <a:t>l’objet</a:t>
            </a:r>
            <a:r>
              <a:rPr lang="en-US" dirty="0"/>
              <a:t> (unique)</a:t>
            </a: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0" y="3429000"/>
            <a:ext cx="9144000" cy="2209954"/>
          </a:xfrm>
          <a:prstGeom prst="rect">
            <a:avLst/>
          </a:prstGeom>
        </p:spPr>
      </p:pic>
    </p:spTree>
    <p:extLst>
      <p:ext uri="{BB962C8B-B14F-4D97-AF65-F5344CB8AC3E}">
        <p14:creationId xmlns:p14="http://schemas.microsoft.com/office/powerpoint/2010/main" val="95631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centralisé :</a:t>
            </a:r>
          </a:p>
          <a:p>
            <a:endParaRPr lang="fr-FR" altLang="fr-FR" dirty="0"/>
          </a:p>
          <a:p>
            <a:pPr>
              <a:buFont typeface="Wingdings" pitchFamily="2" charset="2"/>
              <a:buChar char="v"/>
            </a:pPr>
            <a:r>
              <a:rPr lang="fr-FR" dirty="0"/>
              <a:t>Le principe de base d’un modèle centralisé est la centralisation du code source lié au projet : la source du code du projet est hébergé sur un serveur distant central et les différents utilisateurs doivent se connecter à ce serveur pour travailler sur ce code.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13946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distribué :</a:t>
            </a:r>
          </a:p>
          <a:p>
            <a:endParaRPr lang="fr-FR" altLang="fr-FR" dirty="0"/>
          </a:p>
          <a:p>
            <a:pPr>
              <a:buFont typeface="Wingdings" pitchFamily="2" charset="2"/>
              <a:buChar char="v"/>
            </a:pPr>
            <a:r>
              <a:rPr lang="fr-FR" dirty="0"/>
              <a:t>Dans un modèle distribué, le principe de base est opposé : le code source du projet est toujours hébergé sur un serveur distant mais chaque utilisateur est invité à télécharger et à héberger l’intégralité du code source du projet sur sa propre machine. </a:t>
            </a:r>
            <a:endParaRPr lang="en-GB" altLang="fr-FR" dirty="0"/>
          </a:p>
          <a:p>
            <a:pPr marL="0" indent="0" algn="ctr">
              <a:buNone/>
            </a:pPr>
            <a:endParaRPr lang="en-GB" altLang="fr-FR" dirty="0"/>
          </a:p>
        </p:txBody>
      </p:sp>
    </p:spTree>
    <p:extLst>
      <p:ext uri="{BB962C8B-B14F-4D97-AF65-F5344CB8AC3E}">
        <p14:creationId xmlns:p14="http://schemas.microsoft.com/office/powerpoint/2010/main" val="1961002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683569" y="304800"/>
            <a:ext cx="8003232" cy="1143000"/>
          </a:xfrm>
        </p:spPr>
        <p:txBody>
          <a:bodyPr/>
          <a:lstStyle/>
          <a:p>
            <a:pPr algn="ctr"/>
            <a:r>
              <a:rPr lang="fr-FR" altLang="fr-FR" dirty="0" err="1"/>
              <a:t>Versionning</a:t>
            </a:r>
            <a:r>
              <a:rPr lang="fr-FR" altLang="fr-FR" dirty="0"/>
              <a:t> centralisé vs distribué?</a:t>
            </a:r>
          </a:p>
        </p:txBody>
      </p:sp>
      <p:pic>
        <p:nvPicPr>
          <p:cNvPr id="3" name="Image 2">
            <a:extLst>
              <a:ext uri="{FF2B5EF4-FFF2-40B4-BE49-F238E27FC236}">
                <a16:creationId xmlns:a16="http://schemas.microsoft.com/office/drawing/2014/main" id="{ECEE27AD-EEE8-1377-CAD8-FB8C2C04F724}"/>
              </a:ext>
            </a:extLst>
          </p:cNvPr>
          <p:cNvPicPr>
            <a:picLocks noChangeAspect="1"/>
          </p:cNvPicPr>
          <p:nvPr/>
        </p:nvPicPr>
        <p:blipFill>
          <a:blip r:embed="rId2"/>
          <a:stretch>
            <a:fillRect/>
          </a:stretch>
        </p:blipFill>
        <p:spPr>
          <a:xfrm>
            <a:off x="115597" y="1472952"/>
            <a:ext cx="8571203" cy="4475558"/>
          </a:xfrm>
          <a:prstGeom prst="rect">
            <a:avLst/>
          </a:prstGeom>
        </p:spPr>
      </p:pic>
    </p:spTree>
    <p:extLst>
      <p:ext uri="{BB962C8B-B14F-4D97-AF65-F5344CB8AC3E}">
        <p14:creationId xmlns:p14="http://schemas.microsoft.com/office/powerpoint/2010/main" val="184186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avantages d’un modèle distribué</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Simplicité / flexibilité du travail : Comme chaque utilisateur peut héberger le code du projet, on n’a plus besoin d’être constamment connecté à un serveur central et on peut donc travailler en ligne sur sa propre machine ;</a:t>
            </a:r>
          </a:p>
          <a:p>
            <a:r>
              <a:rPr lang="fr-FR" dirty="0"/>
              <a:t>Sécurité : Comme chaque utilisateur possède le code complet d’un projet, on peut utiliser la copie du projet d’un utilisateur comme back-up en cas de corruption du serveur central.</a:t>
            </a:r>
          </a:p>
          <a:p>
            <a:pPr marL="0" indent="0" algn="ctr">
              <a:buNone/>
            </a:pPr>
            <a:endParaRPr lang="en-GB" altLang="fr-FR" dirty="0"/>
          </a:p>
        </p:txBody>
      </p:sp>
    </p:spTree>
    <p:extLst>
      <p:ext uri="{BB962C8B-B14F-4D97-AF65-F5344CB8AC3E}">
        <p14:creationId xmlns:p14="http://schemas.microsoft.com/office/powerpoint/2010/main" val="167139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pic>
        <p:nvPicPr>
          <p:cNvPr id="3" name="Image 2">
            <a:extLst>
              <a:ext uri="{FF2B5EF4-FFF2-40B4-BE49-F238E27FC236}">
                <a16:creationId xmlns:a16="http://schemas.microsoft.com/office/drawing/2014/main" id="{2C7286E2-D443-633B-3B48-ACDACDD67084}"/>
              </a:ext>
            </a:extLst>
          </p:cNvPr>
          <p:cNvPicPr>
            <a:picLocks noChangeAspect="1"/>
          </p:cNvPicPr>
          <p:nvPr/>
        </p:nvPicPr>
        <p:blipFill>
          <a:blip r:embed="rId2"/>
          <a:stretch>
            <a:fillRect/>
          </a:stretch>
        </p:blipFill>
        <p:spPr>
          <a:xfrm>
            <a:off x="99555" y="1225550"/>
            <a:ext cx="8610600" cy="4406900"/>
          </a:xfrm>
          <a:prstGeom prst="rect">
            <a:avLst/>
          </a:prstGeom>
        </p:spPr>
      </p:pic>
    </p:spTree>
    <p:extLst>
      <p:ext uri="{BB962C8B-B14F-4D97-AF65-F5344CB8AC3E}">
        <p14:creationId xmlns:p14="http://schemas.microsoft.com/office/powerpoint/2010/main" val="119632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107504" y="1600200"/>
            <a:ext cx="9036496" cy="4525963"/>
          </a:xfrm>
        </p:spPr>
        <p:txBody>
          <a:bodyPr/>
          <a:lstStyle/>
          <a:p>
            <a:r>
              <a:rPr lang="fr-FR" altLang="fr-FR" dirty="0"/>
              <a:t>La première utilisation de Git  :</a:t>
            </a:r>
          </a:p>
          <a:p>
            <a:endParaRPr lang="fr-FR" altLang="fr-FR" dirty="0"/>
          </a:p>
          <a:p>
            <a:pPr marL="0" indent="0">
              <a:buNone/>
            </a:pPr>
            <a:r>
              <a:rPr lang="fr-FR" dirty="0"/>
              <a:t>git config --global </a:t>
            </a:r>
            <a:r>
              <a:rPr lang="fr-FR" dirty="0" err="1"/>
              <a:t>user.email</a:t>
            </a:r>
            <a:r>
              <a:rPr lang="fr-FR" dirty="0"/>
              <a:t> "</a:t>
            </a:r>
            <a:r>
              <a:rPr lang="fr-FR" dirty="0" err="1"/>
              <a:t>username@edu</a:t>
            </a:r>
            <a:r>
              <a:rPr lang="fr-FR" dirty="0"/>
              <a:t>" </a:t>
            </a:r>
          </a:p>
          <a:p>
            <a:pPr marL="0" indent="0">
              <a:buNone/>
            </a:pPr>
            <a:r>
              <a:rPr lang="fr-FR" dirty="0"/>
              <a:t>git config --global </a:t>
            </a:r>
            <a:r>
              <a:rPr lang="fr-FR" dirty="0" err="1"/>
              <a:t>user.name</a:t>
            </a:r>
            <a:r>
              <a:rPr lang="fr-FR" dirty="0"/>
              <a:t> "</a:t>
            </a:r>
            <a:r>
              <a:rPr lang="fr-FR" dirty="0" err="1"/>
              <a:t>Your</a:t>
            </a:r>
            <a:r>
              <a:rPr lang="fr-FR" dirty="0"/>
              <a:t> Name"</a:t>
            </a:r>
            <a:endParaRPr lang="fr-FR" altLang="fr-FR" dirty="0"/>
          </a:p>
          <a:p>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47055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objectifs de ce cours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endParaRPr lang="fr-FR" altLang="fr-FR" dirty="0"/>
          </a:p>
          <a:p>
            <a:pPr>
              <a:buFont typeface="Wingdings" pitchFamily="2" charset="2"/>
              <a:buChar char="v"/>
            </a:pPr>
            <a:r>
              <a:rPr lang="fr-FR" altLang="fr-FR" dirty="0"/>
              <a:t>Connaître les concepts de base de Git</a:t>
            </a:r>
          </a:p>
          <a:p>
            <a:pPr>
              <a:buFont typeface="Wingdings" pitchFamily="2" charset="2"/>
              <a:buChar char="v"/>
            </a:pPr>
            <a:r>
              <a:rPr lang="fr-FR" altLang="fr-FR" dirty="0"/>
              <a:t>Savoir comment versionner son projet</a:t>
            </a:r>
          </a:p>
          <a:p>
            <a:pPr>
              <a:buFont typeface="Wingdings" pitchFamily="2" charset="2"/>
              <a:buChar char="v"/>
            </a:pPr>
            <a:r>
              <a:rPr lang="fr-FR" altLang="fr-FR" dirty="0"/>
              <a:t>Travailler à plusieurs sans se marcher dessus. </a:t>
            </a:r>
          </a:p>
          <a:p>
            <a:pPr>
              <a:buFont typeface="Wingdings" pitchFamily="2" charset="2"/>
              <a:buChar char="v"/>
            </a:pPr>
            <a:r>
              <a:rPr lang="fr-FR" altLang="fr-FR" dirty="0"/>
              <a:t>Une idée sur le fonctionnement de </a:t>
            </a:r>
            <a:r>
              <a:rPr lang="fr-FR" altLang="fr-FR" dirty="0" err="1"/>
              <a:t>Github</a:t>
            </a:r>
            <a:r>
              <a:rPr lang="fr-FR" altLang="fr-FR" dirty="0"/>
              <a:t>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pPr marL="0" indent="0">
              <a:buNone/>
            </a:pPr>
            <a:r>
              <a:rPr lang="fr-FR" dirty="0"/>
              <a:t>On trouve </a:t>
            </a:r>
            <a:r>
              <a:rPr lang="fr-FR" b="1" dirty="0"/>
              <a:t>trois zones bien distinctes en local sur votre  poste de travail</a:t>
            </a:r>
            <a:r>
              <a:rPr lang="fr-FR" dirty="0"/>
              <a:t>.</a:t>
            </a:r>
          </a:p>
          <a:p>
            <a:pPr marL="0" indent="0">
              <a:buNone/>
            </a:pPr>
            <a:endParaRPr lang="fr-FR" dirty="0"/>
          </a:p>
          <a:p>
            <a:pPr marL="0" indent="0">
              <a:buNone/>
            </a:pPr>
            <a:endParaRPr lang="fr-FR" dirty="0"/>
          </a:p>
          <a:p>
            <a:pPr marL="0" indent="0">
              <a:buNone/>
            </a:pPr>
            <a:endParaRPr lang="fr-FR" dirty="0"/>
          </a:p>
          <a:p>
            <a:pPr marL="0" indent="0">
              <a:buNone/>
            </a:pPr>
            <a:r>
              <a:rPr lang="fr-FR" dirty="0" err="1"/>
              <a:t>Working</a:t>
            </a:r>
            <a:r>
              <a:rPr lang="fr-FR" dirty="0"/>
              <a:t> directory : </a:t>
            </a:r>
          </a:p>
          <a:p>
            <a:pPr marL="0" indent="0">
              <a:buNone/>
            </a:pPr>
            <a:r>
              <a:rPr lang="fr-FR" dirty="0"/>
              <a:t>C’est la zone de travail, les fichier tout</a:t>
            </a:r>
          </a:p>
          <a:p>
            <a:pPr marL="0" indent="0">
              <a:buNone/>
            </a:pPr>
            <a:r>
              <a:rPr lang="fr-FR" dirty="0"/>
              <a:t>Juste modifiés sont ici</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660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179512" y="1600200"/>
            <a:ext cx="8507288" cy="4953000"/>
          </a:xfrm>
        </p:spPr>
        <p:txBody>
          <a:bodyPr/>
          <a:lstStyle/>
          <a:p>
            <a:pPr marL="0" indent="0">
              <a:buNone/>
            </a:pPr>
            <a:r>
              <a:rPr lang="fr-FR" dirty="0" err="1"/>
              <a:t>Staging</a:t>
            </a:r>
            <a:r>
              <a:rPr lang="fr-FR" dirty="0"/>
              <a:t> area (index): </a:t>
            </a:r>
          </a:p>
          <a:p>
            <a:pPr marL="0" indent="0">
              <a:buNone/>
            </a:pPr>
            <a:r>
              <a:rPr lang="fr-FR" dirty="0"/>
              <a:t>Zone qui permet de stocker les modifications </a:t>
            </a:r>
          </a:p>
          <a:p>
            <a:pPr marL="0" indent="0">
              <a:buNone/>
            </a:pPr>
            <a:r>
              <a:rPr lang="fr-FR" dirty="0"/>
              <a:t>Sélectionnés en vu d’être </a:t>
            </a:r>
            <a:r>
              <a:rPr lang="fr-FR" dirty="0" err="1"/>
              <a:t>commités</a:t>
            </a: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voir la commande </a:t>
            </a:r>
            <a:r>
              <a:rPr lang="fr-FR" b="1" dirty="0"/>
              <a:t>« git </a:t>
            </a:r>
            <a:r>
              <a:rPr lang="fr-FR" b="1" dirty="0" err="1"/>
              <a:t>add</a:t>
            </a:r>
            <a:r>
              <a:rPr lang="fr-FR" b="1" dirty="0"/>
              <a:t> »</a:t>
            </a:r>
            <a:r>
              <a:rPr lang="fr-FR" dirty="0"/>
              <a:t> comme une manière de mettre des objets dans un carton. </a:t>
            </a:r>
          </a:p>
          <a:p>
            <a:pPr marL="0" indent="0">
              <a:buNone/>
            </a:pPr>
            <a:endParaRPr lang="fr-FR" dirty="0"/>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50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Local repository : </a:t>
            </a:r>
          </a:p>
          <a:p>
            <a:pPr marL="0" indent="0">
              <a:buNone/>
            </a:pPr>
            <a:r>
              <a:rPr lang="fr-FR" dirty="0"/>
              <a:t>Code </a:t>
            </a:r>
            <a:r>
              <a:rPr lang="fr-FR" dirty="0" err="1"/>
              <a:t>commité</a:t>
            </a:r>
            <a:r>
              <a:rPr lang="fr-FR" dirty="0"/>
              <a:t>, prêt à être envoyé sur le </a:t>
            </a:r>
          </a:p>
          <a:p>
            <a:pPr marL="0" indent="0">
              <a:buNone/>
            </a:pPr>
            <a:r>
              <a:rPr lang="fr-FR" dirty="0"/>
              <a:t>Serveur distant</a:t>
            </a:r>
          </a:p>
          <a:p>
            <a:pPr marL="0" indent="0">
              <a:buNone/>
            </a:pPr>
            <a:endParaRPr lang="fr-FR" dirty="0"/>
          </a:p>
          <a:p>
            <a:pPr marL="0" indent="0">
              <a:buNone/>
            </a:pPr>
            <a:endParaRPr lang="fr-FR" dirty="0"/>
          </a:p>
          <a:p>
            <a:pPr marL="0" indent="0">
              <a:buNone/>
            </a:pPr>
            <a:endParaRPr lang="fr-FR" dirty="0"/>
          </a:p>
          <a:p>
            <a:pPr marL="0" indent="0">
              <a:buNone/>
            </a:pPr>
            <a:endParaRPr lang="fr-FR" b="1" dirty="0"/>
          </a:p>
          <a:p>
            <a:pPr marL="0" indent="0">
              <a:buNone/>
            </a:pPr>
            <a:r>
              <a:rPr lang="fr-FR" b="1" dirty="0"/>
              <a:t>référence de version est créée pour chaque commit que vous faites.</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420888"/>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38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514337"/>
            <a:ext cx="8686800" cy="5069160"/>
          </a:xfrm>
        </p:spPr>
        <p:txBody>
          <a:bodyPr/>
          <a:lstStyle/>
          <a:p>
            <a:pPr marL="0" indent="0">
              <a:buNone/>
            </a:pPr>
            <a:endParaRPr lang="fr-FR" dirty="0"/>
          </a:p>
          <a:p>
            <a:pPr marL="0" indent="0">
              <a:buNone/>
            </a:pPr>
            <a:r>
              <a:rPr lang="fr-FR" dirty="0"/>
              <a:t>Chaque commit est donc une version de ton projet unique qui va vivre dans le dépôt et que tu pourras consulter/comparer quand tu voudras !</a:t>
            </a:r>
          </a:p>
          <a:p>
            <a:pPr marL="0" indent="0">
              <a:buNone/>
            </a:pPr>
            <a:endParaRPr lang="fr-FR" dirty="0"/>
          </a:p>
        </p:txBody>
      </p:sp>
      <p:pic>
        <p:nvPicPr>
          <p:cNvPr id="3" name="Image 2">
            <a:extLst>
              <a:ext uri="{FF2B5EF4-FFF2-40B4-BE49-F238E27FC236}">
                <a16:creationId xmlns:a16="http://schemas.microsoft.com/office/drawing/2014/main" id="{B9695AA3-320C-997D-78F6-B246525455EE}"/>
              </a:ext>
            </a:extLst>
          </p:cNvPr>
          <p:cNvPicPr>
            <a:picLocks noChangeAspect="1"/>
          </p:cNvPicPr>
          <p:nvPr/>
        </p:nvPicPr>
        <p:blipFill>
          <a:blip r:embed="rId2"/>
          <a:stretch>
            <a:fillRect/>
          </a:stretch>
        </p:blipFill>
        <p:spPr>
          <a:xfrm>
            <a:off x="5868144" y="2877077"/>
            <a:ext cx="2845312" cy="3980923"/>
          </a:xfrm>
          <a:prstGeom prst="rect">
            <a:avLst/>
          </a:prstGeom>
        </p:spPr>
      </p:pic>
    </p:spTree>
    <p:extLst>
      <p:ext uri="{BB962C8B-B14F-4D97-AF65-F5344CB8AC3E}">
        <p14:creationId xmlns:p14="http://schemas.microsoft.com/office/powerpoint/2010/main" val="510845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Pour créer un dépôt vierge, ouvrez une ligne de commande dans le répertoire souhaité et exécutez la commande init comme suit :</a:t>
            </a:r>
          </a:p>
          <a:p>
            <a:pPr marL="0" indent="0">
              <a:buNone/>
            </a:pPr>
            <a:endParaRPr lang="fr-FR" dirty="0"/>
          </a:p>
          <a:p>
            <a:pPr marL="0" indent="0">
              <a:buNone/>
            </a:pPr>
            <a:endParaRPr lang="fr-FR" dirty="0"/>
          </a:p>
          <a:p>
            <a:pPr marL="0" indent="0">
              <a:buNone/>
            </a:pPr>
            <a:endParaRPr lang="fr-FR" dirty="0"/>
          </a:p>
          <a:p>
            <a:pPr marL="0" indent="0">
              <a:buNone/>
            </a:pPr>
            <a:r>
              <a:rPr lang="fr-FR" dirty="0"/>
              <a:t>La commande ci-dessus va créer un dépôt .git vide. </a:t>
            </a:r>
          </a:p>
          <a:p>
            <a:pPr marL="0" indent="0">
              <a:buNone/>
            </a:pPr>
            <a:endParaRPr lang="fr-FR" dirty="0"/>
          </a:p>
          <a:p>
            <a:pPr marL="0" indent="0">
              <a:buNone/>
            </a:pPr>
            <a:r>
              <a:rPr lang="fr-FR" dirty="0"/>
              <a:t>Maintenant nous pouvons créer et ajouter des fichiers sur ce dépôt pour le contrôle de version. </a:t>
            </a:r>
          </a:p>
        </p:txBody>
      </p:sp>
      <p:pic>
        <p:nvPicPr>
          <p:cNvPr id="3" name="Image 2">
            <a:extLst>
              <a:ext uri="{FF2B5EF4-FFF2-40B4-BE49-F238E27FC236}">
                <a16:creationId xmlns:a16="http://schemas.microsoft.com/office/drawing/2014/main" id="{CBF1FEF9-7082-B506-E2CC-51E9B3D17665}"/>
              </a:ext>
            </a:extLst>
          </p:cNvPr>
          <p:cNvPicPr>
            <a:picLocks noChangeAspect="1"/>
          </p:cNvPicPr>
          <p:nvPr/>
        </p:nvPicPr>
        <p:blipFill>
          <a:blip r:embed="rId2"/>
          <a:stretch>
            <a:fillRect/>
          </a:stretch>
        </p:blipFill>
        <p:spPr>
          <a:xfrm>
            <a:off x="53752" y="3456531"/>
            <a:ext cx="9036496" cy="1591115"/>
          </a:xfrm>
          <a:prstGeom prst="rect">
            <a:avLst/>
          </a:prstGeom>
        </p:spPr>
      </p:pic>
    </p:spTree>
    <p:extLst>
      <p:ext uri="{BB962C8B-B14F-4D97-AF65-F5344CB8AC3E}">
        <p14:creationId xmlns:p14="http://schemas.microsoft.com/office/powerpoint/2010/main" val="210051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Création d’un fichier vide dans le répertoire :</a:t>
            </a:r>
          </a:p>
          <a:p>
            <a:pPr marL="0" indent="0">
              <a:buNone/>
            </a:pPr>
            <a:endParaRPr lang="fr-FR" dirty="0"/>
          </a:p>
          <a:p>
            <a:pPr marL="0" indent="0">
              <a:buNone/>
            </a:pPr>
            <a:r>
              <a:rPr lang="fr-FR" dirty="0" err="1"/>
              <a:t>Status</a:t>
            </a:r>
            <a:r>
              <a:rPr lang="fr-FR" dirty="0"/>
              <a:t> actuel du dépôt local</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Dans la sortie ci-dessus, la liste de tous les fichiers non suivis est affichée par la commande git </a:t>
            </a:r>
            <a:r>
              <a:rPr lang="fr-FR" dirty="0" err="1"/>
              <a:t>status</a:t>
            </a:r>
            <a:r>
              <a:rPr lang="fr-FR"/>
              <a:t>. </a:t>
            </a:r>
            <a:endParaRPr lang="fr-FR" dirty="0"/>
          </a:p>
          <a:p>
            <a:pPr marL="0" indent="0">
              <a:buNone/>
            </a:pPr>
            <a:endParaRPr lang="fr-FR" dirty="0"/>
          </a:p>
        </p:txBody>
      </p:sp>
      <p:pic>
        <p:nvPicPr>
          <p:cNvPr id="4" name="Image 3">
            <a:extLst>
              <a:ext uri="{FF2B5EF4-FFF2-40B4-BE49-F238E27FC236}">
                <a16:creationId xmlns:a16="http://schemas.microsoft.com/office/drawing/2014/main" id="{A498CF4B-8A41-E35C-968F-987DBD1405EB}"/>
              </a:ext>
            </a:extLst>
          </p:cNvPr>
          <p:cNvPicPr>
            <a:picLocks noChangeAspect="1"/>
          </p:cNvPicPr>
          <p:nvPr/>
        </p:nvPicPr>
        <p:blipFill>
          <a:blip r:embed="rId2"/>
          <a:stretch>
            <a:fillRect/>
          </a:stretch>
        </p:blipFill>
        <p:spPr>
          <a:xfrm>
            <a:off x="-53752" y="2274608"/>
            <a:ext cx="9144000" cy="253757"/>
          </a:xfrm>
          <a:prstGeom prst="rect">
            <a:avLst/>
          </a:prstGeom>
        </p:spPr>
      </p:pic>
      <p:pic>
        <p:nvPicPr>
          <p:cNvPr id="5" name="Image 4">
            <a:extLst>
              <a:ext uri="{FF2B5EF4-FFF2-40B4-BE49-F238E27FC236}">
                <a16:creationId xmlns:a16="http://schemas.microsoft.com/office/drawing/2014/main" id="{D844A673-493E-62F1-4E80-88E916008C7E}"/>
              </a:ext>
            </a:extLst>
          </p:cNvPr>
          <p:cNvPicPr>
            <a:picLocks noChangeAspect="1"/>
          </p:cNvPicPr>
          <p:nvPr/>
        </p:nvPicPr>
        <p:blipFill>
          <a:blip r:embed="rId3"/>
          <a:stretch>
            <a:fillRect/>
          </a:stretch>
        </p:blipFill>
        <p:spPr>
          <a:xfrm>
            <a:off x="107504" y="3188934"/>
            <a:ext cx="9144000" cy="2441317"/>
          </a:xfrm>
          <a:prstGeom prst="rect">
            <a:avLst/>
          </a:prstGeom>
        </p:spPr>
      </p:pic>
    </p:spTree>
    <p:extLst>
      <p:ext uri="{BB962C8B-B14F-4D97-AF65-F5344CB8AC3E}">
        <p14:creationId xmlns:p14="http://schemas.microsoft.com/office/powerpoint/2010/main" val="186614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Local repository : </a:t>
            </a:r>
          </a:p>
          <a:p>
            <a:pPr marL="0" indent="0">
              <a:buNone/>
            </a:pPr>
            <a:r>
              <a:rPr lang="fr-FR" dirty="0"/>
              <a:t>Code </a:t>
            </a:r>
            <a:r>
              <a:rPr lang="fr-FR" dirty="0" err="1"/>
              <a:t>commité</a:t>
            </a:r>
            <a:r>
              <a:rPr lang="fr-FR" dirty="0"/>
              <a:t>, prêt à être envoyé sur le </a:t>
            </a:r>
          </a:p>
          <a:p>
            <a:pPr marL="0" indent="0">
              <a:buNone/>
            </a:pPr>
            <a:r>
              <a:rPr lang="fr-FR" dirty="0"/>
              <a:t>Serveur distant</a:t>
            </a:r>
          </a:p>
          <a:p>
            <a:pPr marL="0" indent="0">
              <a:buNone/>
            </a:pPr>
            <a:endParaRPr lang="fr-FR" dirty="0"/>
          </a:p>
          <a:p>
            <a:pPr marL="0" indent="0">
              <a:buNone/>
            </a:pPr>
            <a:endParaRPr lang="fr-FR" dirty="0"/>
          </a:p>
          <a:p>
            <a:pPr marL="0" indent="0">
              <a:buNone/>
            </a:pPr>
            <a:endParaRPr lang="fr-FR" dirty="0"/>
          </a:p>
          <a:p>
            <a:pPr marL="0" indent="0">
              <a:buNone/>
            </a:pPr>
            <a:endParaRPr lang="fr-FR" b="1" dirty="0"/>
          </a:p>
          <a:p>
            <a:pPr marL="0" indent="0">
              <a:buNone/>
            </a:pPr>
            <a:r>
              <a:rPr lang="fr-FR" b="1" dirty="0"/>
              <a:t>référence de version est créée pour chaque commit que vous faites.</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420888"/>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5513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endParaRPr lang="fr-FR" dirty="0"/>
          </a:p>
        </p:txBody>
      </p:sp>
      <p:pic>
        <p:nvPicPr>
          <p:cNvPr id="8" name="Content Placeholder 12" descr="A screenshot of a cell phone&#10;&#10;Description automatically generated">
            <a:extLst>
              <a:ext uri="{FF2B5EF4-FFF2-40B4-BE49-F238E27FC236}">
                <a16:creationId xmlns:a16="http://schemas.microsoft.com/office/drawing/2014/main" id="{7FA926A0-207F-B554-A292-B83804712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286637"/>
            <a:ext cx="5719885" cy="3153087"/>
          </a:xfrm>
          <a:prstGeom prst="rect">
            <a:avLst/>
          </a:prstGeom>
        </p:spPr>
      </p:pic>
    </p:spTree>
    <p:extLst>
      <p:ext uri="{BB962C8B-B14F-4D97-AF65-F5344CB8AC3E}">
        <p14:creationId xmlns:p14="http://schemas.microsoft.com/office/powerpoint/2010/main" val="271605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5" name="Espace réservé du contenu 1">
            <a:extLst>
              <a:ext uri="{FF2B5EF4-FFF2-40B4-BE49-F238E27FC236}">
                <a16:creationId xmlns:a16="http://schemas.microsoft.com/office/drawing/2014/main" id="{3E0C12F3-83A7-9FF6-F193-9DBDC23B461E}"/>
              </a:ext>
            </a:extLst>
          </p:cNvPr>
          <p:cNvSpPr>
            <a:spLocks noGrp="1"/>
          </p:cNvSpPr>
          <p:nvPr>
            <p:ph sz="half" idx="1"/>
          </p:nvPr>
        </p:nvSpPr>
        <p:spPr>
          <a:xfrm>
            <a:off x="457200" y="1600200"/>
            <a:ext cx="8229600" cy="4525963"/>
          </a:xfrm>
        </p:spPr>
        <p:txBody>
          <a:bodyPr/>
          <a:lstStyle/>
          <a:p>
            <a:pPr marL="0" indent="0">
              <a:buNone/>
            </a:pPr>
            <a:r>
              <a:rPr lang="en-US" dirty="0"/>
              <a:t>Working Directory, Staging, Committed</a:t>
            </a:r>
            <a:endParaRPr lang="fr-FR" dirty="0"/>
          </a:p>
        </p:txBody>
      </p:sp>
      <p:pic>
        <p:nvPicPr>
          <p:cNvPr id="6" name="Content Placeholder 5" descr="A screenshot of a cell phone&#10;&#10;Description automatically generated">
            <a:extLst>
              <a:ext uri="{FF2B5EF4-FFF2-40B4-BE49-F238E27FC236}">
                <a16:creationId xmlns:a16="http://schemas.microsoft.com/office/drawing/2014/main" id="{D0ECCB21-4ABC-4341-351F-14D0CC45E790}"/>
              </a:ext>
            </a:extLst>
          </p:cNvPr>
          <p:cNvPicPr>
            <a:picLocks noChangeAspect="1"/>
          </p:cNvPicPr>
          <p:nvPr/>
        </p:nvPicPr>
        <p:blipFill>
          <a:blip r:embed="rId2"/>
          <a:stretch>
            <a:fillRect/>
          </a:stretch>
        </p:blipFill>
        <p:spPr bwMode="auto">
          <a:xfrm>
            <a:off x="683568" y="2420888"/>
            <a:ext cx="7620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65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Qu’est ce que c’est </a:t>
            </a:r>
            <a:r>
              <a:rPr lang="fr-FR" altLang="fr-FR" dirty="0" err="1"/>
              <a:t>Github</a:t>
            </a:r>
            <a:r>
              <a:rPr lang="fr-FR" altLang="fr-FR" dirty="0"/>
              <a:t>?</a:t>
            </a:r>
            <a:endParaRPr lang="fr-FR" dirty="0"/>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GitHub est un service en ligne qui permet d’héberger des dépôts ou repo Git. C’est le plus grand hébergeur de dépôts Git du monde. </a:t>
            </a:r>
            <a:endParaRPr lang="fr-FR" altLang="fr-FR" dirty="0"/>
          </a:p>
          <a:p>
            <a:endParaRPr lang="en-GB" altLang="fr-FR" dirty="0"/>
          </a:p>
          <a:p>
            <a:r>
              <a:rPr lang="fr-FR" dirty="0"/>
              <a:t>A un haut niveau, GitHub est un site web et un service de cloud qui aide les développeurs à stocker et à gérer leur code, ainsi qu’à suivre et contrôler les modifications qui lui sont apportées.</a:t>
            </a:r>
            <a:endParaRPr lang="en-GB" altLang="fr-FR" dirty="0"/>
          </a:p>
        </p:txBody>
      </p:sp>
    </p:spTree>
    <p:extLst>
      <p:ext uri="{BB962C8B-B14F-4D97-AF65-F5344CB8AC3E}">
        <p14:creationId xmlns:p14="http://schemas.microsoft.com/office/powerpoint/2010/main" val="260318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endParaRPr lang="fr-FR" altLang="fr-FR" dirty="0"/>
          </a:p>
          <a:p>
            <a:pPr>
              <a:buFont typeface="Wingdings" pitchFamily="2" charset="2"/>
              <a:buChar char="v"/>
            </a:pPr>
            <a:r>
              <a:rPr lang="fr-FR" altLang="fr-FR" dirty="0"/>
              <a:t>Travailler en équipe sans se marcher dessus :</a:t>
            </a:r>
          </a:p>
          <a:p>
            <a:pPr marL="0" indent="0">
              <a:buNone/>
            </a:pPr>
            <a:r>
              <a:rPr lang="fr-FR" altLang="fr-FR" dirty="0"/>
              <a:t>     =&gt; Indispensable pour les projets en équipe.</a:t>
            </a:r>
          </a:p>
          <a:p>
            <a:pPr>
              <a:buFont typeface="Wingdings" pitchFamily="2" charset="2"/>
              <a:buChar char="v"/>
            </a:pPr>
            <a:r>
              <a:rPr lang="fr-FR" altLang="fr-FR" dirty="0"/>
              <a:t>Garder un historique propre de toutes les modifications qui ont été apportées par l’équipe </a:t>
            </a:r>
          </a:p>
          <a:p>
            <a:pPr marL="0" indent="0">
              <a:buNone/>
            </a:pPr>
            <a:r>
              <a:rPr lang="fr-FR" altLang="fr-FR" dirty="0"/>
              <a:t>      =&gt; On organise le travaille des gens qui contribuent au projet.</a:t>
            </a:r>
          </a:p>
          <a:p>
            <a:pPr marL="0" indent="0">
              <a:buNone/>
            </a:pPr>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8070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commandes Git à retenir</a:t>
            </a:r>
            <a:endParaRPr lang="fr-FR" dirty="0"/>
          </a:p>
        </p:txBody>
      </p:sp>
      <p:sp>
        <p:nvSpPr>
          <p:cNvPr id="5" name="Content Placeholder 7">
            <a:extLst>
              <a:ext uri="{FF2B5EF4-FFF2-40B4-BE49-F238E27FC236}">
                <a16:creationId xmlns:a16="http://schemas.microsoft.com/office/drawing/2014/main" id="{CCEC6E9E-A8CA-A35E-1699-29BB12371A81}"/>
              </a:ext>
            </a:extLst>
          </p:cNvPr>
          <p:cNvSpPr>
            <a:spLocks noGrp="1"/>
          </p:cNvSpPr>
          <p:nvPr>
            <p:ph sz="half" idx="1"/>
          </p:nvPr>
        </p:nvSpPr>
        <p:spPr/>
        <p:txBody>
          <a:bodyPr/>
          <a:lstStyle/>
          <a:p>
            <a:pPr marL="0" indent="0">
              <a:buNone/>
            </a:pPr>
            <a:r>
              <a:rPr lang="en-US" dirty="0">
                <a:hlinkClick r:id="rId2"/>
              </a:rPr>
              <a:t>git config</a:t>
            </a:r>
            <a:r>
              <a:rPr lang="en-US" dirty="0"/>
              <a:t>  </a:t>
            </a:r>
            <a:r>
              <a:rPr lang="en-US" dirty="0">
                <a:hlinkClick r:id="rId3"/>
              </a:rPr>
              <a:t>git log</a:t>
            </a:r>
            <a:r>
              <a:rPr lang="en-US" dirty="0"/>
              <a:t> </a:t>
            </a:r>
            <a:r>
              <a:rPr lang="en-US" dirty="0">
                <a:hlinkClick r:id="rId4"/>
              </a:rPr>
              <a:t>git rebase</a:t>
            </a:r>
            <a:r>
              <a:rPr lang="en-US" dirty="0"/>
              <a:t>  </a:t>
            </a:r>
            <a:r>
              <a:rPr lang="en-US" dirty="0">
                <a:hlinkClick r:id="rId5"/>
              </a:rPr>
              <a:t>git merge</a:t>
            </a:r>
            <a:endParaRPr lang="en-US" dirty="0"/>
          </a:p>
          <a:p>
            <a:pPr marL="0" indent="0">
              <a:buNone/>
            </a:pPr>
            <a:r>
              <a:rPr lang="en-US" dirty="0">
                <a:hlinkClick r:id="rId6"/>
              </a:rPr>
              <a:t>git fetch</a:t>
            </a:r>
            <a:r>
              <a:rPr lang="en-US" dirty="0"/>
              <a:t>  </a:t>
            </a:r>
            <a:r>
              <a:rPr lang="en-US" dirty="0">
                <a:hlinkClick r:id="rId7"/>
              </a:rPr>
              <a:t>git push</a:t>
            </a:r>
            <a:r>
              <a:rPr lang="en-US" dirty="0"/>
              <a:t>  </a:t>
            </a:r>
            <a:r>
              <a:rPr lang="en-US" dirty="0">
                <a:hlinkClick r:id="rId8"/>
              </a:rPr>
              <a:t>git add</a:t>
            </a:r>
            <a:r>
              <a:rPr lang="en-US" dirty="0"/>
              <a:t>  </a:t>
            </a:r>
            <a:r>
              <a:rPr lang="en-US" dirty="0">
                <a:hlinkClick r:id="rId9"/>
              </a:rPr>
              <a:t>git status</a:t>
            </a:r>
            <a:endParaRPr lang="en-US" dirty="0"/>
          </a:p>
          <a:p>
            <a:pPr marL="0" indent="0">
              <a:buNone/>
            </a:pPr>
            <a:r>
              <a:rPr lang="en-US" dirty="0">
                <a:hlinkClick r:id="rId2"/>
              </a:rPr>
              <a:t>git reset</a:t>
            </a:r>
            <a:r>
              <a:rPr lang="en-US" dirty="0"/>
              <a:t>  </a:t>
            </a:r>
            <a:r>
              <a:rPr lang="en-US" dirty="0">
                <a:hlinkClick r:id="rId10"/>
              </a:rPr>
              <a:t>git checkout</a:t>
            </a:r>
            <a:r>
              <a:rPr lang="en-US" dirty="0"/>
              <a:t>. </a:t>
            </a:r>
            <a:r>
              <a:rPr lang="en-US" dirty="0">
                <a:hlinkClick r:id="rId11"/>
              </a:rPr>
              <a:t>git switch</a:t>
            </a:r>
            <a:endParaRPr lang="en-US" dirty="0"/>
          </a:p>
          <a:p>
            <a:pPr marL="0" indent="0">
              <a:buNone/>
            </a:pPr>
            <a:r>
              <a:rPr lang="en-US" dirty="0">
                <a:hlinkClick r:id="rId12"/>
              </a:rPr>
              <a:t>git restore</a:t>
            </a:r>
            <a:r>
              <a:rPr lang="en-US" dirty="0"/>
              <a:t>. </a:t>
            </a:r>
            <a:r>
              <a:rPr lang="en-US" dirty="0">
                <a:hlinkClick r:id="rId13"/>
              </a:rPr>
              <a:t>git diff</a:t>
            </a:r>
            <a:r>
              <a:rPr lang="en-US" dirty="0"/>
              <a:t>.  </a:t>
            </a:r>
            <a:r>
              <a:rPr lang="en-US" dirty="0">
                <a:hlinkClick r:id="rId14"/>
              </a:rPr>
              <a:t>git remote</a:t>
            </a:r>
            <a:endParaRPr lang="en-US" dirty="0"/>
          </a:p>
          <a:p>
            <a:pPr marL="0" indent="0">
              <a:buNone/>
            </a:pPr>
            <a:endParaRPr lang="en-US" dirty="0"/>
          </a:p>
        </p:txBody>
      </p:sp>
    </p:spTree>
    <p:extLst>
      <p:ext uri="{BB962C8B-B14F-4D97-AF65-F5344CB8AC3E}">
        <p14:creationId xmlns:p14="http://schemas.microsoft.com/office/powerpoint/2010/main" val="413726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0"/>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pic>
        <p:nvPicPr>
          <p:cNvPr id="7" name="Content Placeholder 5" descr="A screenshot of a cell phone&#10;&#10;Description automatically generated">
            <a:extLst>
              <a:ext uri="{FF2B5EF4-FFF2-40B4-BE49-F238E27FC236}">
                <a16:creationId xmlns:a16="http://schemas.microsoft.com/office/drawing/2014/main" id="{274495BA-2301-AF80-BC56-75B1641EB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913" y="980728"/>
            <a:ext cx="6061710" cy="5734051"/>
          </a:xfrm>
        </p:spPr>
      </p:pic>
    </p:spTree>
    <p:extLst>
      <p:ext uri="{BB962C8B-B14F-4D97-AF65-F5344CB8AC3E}">
        <p14:creationId xmlns:p14="http://schemas.microsoft.com/office/powerpoint/2010/main" val="3640647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endParaRPr lang="fr-FR"/>
          </a:p>
        </p:txBody>
      </p:sp>
      <p:pic>
        <p:nvPicPr>
          <p:cNvPr id="5" name="Image 4">
            <a:extLst>
              <a:ext uri="{FF2B5EF4-FFF2-40B4-BE49-F238E27FC236}">
                <a16:creationId xmlns:a16="http://schemas.microsoft.com/office/drawing/2014/main" id="{6A341A85-3CB6-4C6E-9BE6-CFFBEB52B129}"/>
              </a:ext>
            </a:extLst>
          </p:cNvPr>
          <p:cNvPicPr>
            <a:picLocks noChangeAspect="1"/>
          </p:cNvPicPr>
          <p:nvPr/>
        </p:nvPicPr>
        <p:blipFill>
          <a:blip r:embed="rId2"/>
          <a:stretch>
            <a:fillRect/>
          </a:stretch>
        </p:blipFill>
        <p:spPr>
          <a:xfrm>
            <a:off x="398376" y="1600200"/>
            <a:ext cx="8347248" cy="4318992"/>
          </a:xfrm>
          <a:prstGeom prst="rect">
            <a:avLst/>
          </a:prstGeom>
        </p:spPr>
      </p:pic>
    </p:spTree>
    <p:extLst>
      <p:ext uri="{BB962C8B-B14F-4D97-AF65-F5344CB8AC3E}">
        <p14:creationId xmlns:p14="http://schemas.microsoft.com/office/powerpoint/2010/main" val="165350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Comment vérifier l’état de votre référentiel local depuis votre dernier commit ?</a:t>
            </a:r>
          </a:p>
          <a:p>
            <a:pPr marL="514350" indent="-514350">
              <a:buFont typeface="+mj-lt"/>
              <a:buAutoNum type="alphaUcPeriod"/>
            </a:pPr>
            <a:r>
              <a:rPr lang="fr-FR" dirty="0"/>
              <a:t>git check </a:t>
            </a:r>
          </a:p>
          <a:p>
            <a:pPr marL="514350" indent="-514350">
              <a:buFont typeface="+mj-lt"/>
              <a:buAutoNum type="alphaUcPeriod"/>
            </a:pPr>
            <a:r>
              <a:rPr lang="fr-FR" dirty="0"/>
              <a:t>2 git commit </a:t>
            </a:r>
          </a:p>
          <a:p>
            <a:pPr marL="514350" indent="-514350">
              <a:buFont typeface="+mj-lt"/>
              <a:buAutoNum type="alphaUcPeriod"/>
            </a:pPr>
            <a:r>
              <a:rPr lang="fr-FR" dirty="0"/>
              <a:t>3 git diff</a:t>
            </a:r>
          </a:p>
          <a:p>
            <a:pPr marL="514350" indent="-514350">
              <a:buFont typeface="+mj-lt"/>
              <a:buAutoNum type="alphaUcPeriod"/>
            </a:pPr>
            <a:r>
              <a:rPr lang="fr-FR" dirty="0"/>
              <a:t>4 git </a:t>
            </a:r>
            <a:r>
              <a:rPr lang="fr-FR" dirty="0" err="1"/>
              <a:t>status</a:t>
            </a:r>
            <a:endParaRPr lang="fr-FR" dirty="0"/>
          </a:p>
          <a:p>
            <a:pPr marL="0" indent="0">
              <a:buNone/>
            </a:pPr>
            <a:endParaRPr lang="fr-FR" dirty="0"/>
          </a:p>
        </p:txBody>
      </p:sp>
    </p:spTree>
    <p:extLst>
      <p:ext uri="{BB962C8B-B14F-4D97-AF65-F5344CB8AC3E}">
        <p14:creationId xmlns:p14="http://schemas.microsoft.com/office/powerpoint/2010/main" val="36820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19220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246309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234606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080737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 linéaire et permettent de travailler pendant un moment sur une fonctionnalité particulière sans pour autant "polluer" le flux principal. </a:t>
            </a:r>
          </a:p>
          <a:p>
            <a:endParaRPr lang="fr-FR" dirty="0"/>
          </a:p>
          <a:p>
            <a:r>
              <a:rPr lang="fr-FR" dirty="0"/>
              <a:t>Les développeurs créent des branches pour travailler avec une copie du code sans en modifier la version existante. </a:t>
            </a:r>
          </a:p>
        </p:txBody>
      </p:sp>
    </p:spTree>
    <p:extLst>
      <p:ext uri="{BB962C8B-B14F-4D97-AF65-F5344CB8AC3E}">
        <p14:creationId xmlns:p14="http://schemas.microsoft.com/office/powerpoint/2010/main" val="2008478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2388010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84897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366877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Repository</a:t>
            </a:r>
            <a:r>
              <a:rPr lang="fr-FR" dirty="0"/>
              <a:t> (“dépôt” en français) : il s’agit de l’espace de stockage que vous allez créer sur le serveur pour y déposer les fichiers de votre projet</a:t>
            </a:r>
          </a:p>
          <a:p>
            <a:r>
              <a:rPr lang="fr-FR" b="1" dirty="0"/>
              <a:t>Push</a:t>
            </a:r>
            <a:r>
              <a:rPr lang="fr-FR" dirty="0"/>
              <a:t> (pousser) : lorsque vous envoyez des fichiers sur le serveur, vous faites un “push”</a:t>
            </a:r>
          </a:p>
          <a:p>
            <a:r>
              <a:rPr lang="fr-FR" b="1" dirty="0"/>
              <a:t>Pull</a:t>
            </a:r>
            <a:r>
              <a:rPr lang="fr-FR" dirty="0"/>
              <a:t> (tirer) : lorsque vous téléchargez la dernière version des fichiers sur votre ordinateur à partir du serveur, vous faites un “pull”</a:t>
            </a:r>
          </a:p>
        </p:txBody>
      </p:sp>
    </p:spTree>
    <p:extLst>
      <p:ext uri="{BB962C8B-B14F-4D97-AF65-F5344CB8AC3E}">
        <p14:creationId xmlns:p14="http://schemas.microsoft.com/office/powerpoint/2010/main" val="4051332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Clone</a:t>
            </a:r>
            <a:r>
              <a:rPr lang="fr-FR" dirty="0"/>
              <a:t> (cloner) : lorsque vous copiez pour la première fois un projet sur votre ordinateur à partir du serveur. Les mises à jours des fichiers par la suite seront des “pull”</a:t>
            </a:r>
          </a:p>
          <a:p>
            <a:r>
              <a:rPr lang="fr-FR" b="1" dirty="0"/>
              <a:t>Commit</a:t>
            </a:r>
            <a:r>
              <a:rPr lang="fr-FR" dirty="0"/>
              <a:t> (valider) : valider des modifications avant de les envoyer au serveur</a:t>
            </a:r>
          </a:p>
          <a:p>
            <a:r>
              <a:rPr lang="fr-FR" b="1" dirty="0"/>
              <a:t>Branch</a:t>
            </a:r>
            <a:r>
              <a:rPr lang="fr-FR" dirty="0"/>
              <a:t> (branche) :  Git permet de créer de nouvelles branches, par exemple pour développer une fonctionnalité spécifique</a:t>
            </a:r>
          </a:p>
        </p:txBody>
      </p:sp>
    </p:spTree>
    <p:extLst>
      <p:ext uri="{BB962C8B-B14F-4D97-AF65-F5344CB8AC3E}">
        <p14:creationId xmlns:p14="http://schemas.microsoft.com/office/powerpoint/2010/main" val="4129007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Master</a:t>
            </a:r>
            <a:r>
              <a:rPr lang="fr-FR" dirty="0"/>
              <a:t> (maître) : il s’agit de la branche principale du projet</a:t>
            </a:r>
          </a:p>
          <a:p>
            <a:r>
              <a:rPr lang="fr-FR" b="1" dirty="0"/>
              <a:t>Merge</a:t>
            </a:r>
            <a:r>
              <a:rPr lang="fr-FR" dirty="0"/>
              <a:t> (fusionner) : En général, après avoir terminé l’implémentation d’une fonctionnalité sur une nouvelle branche, on l’ajoute à la branche “Master” en faisant un “Merge”</a:t>
            </a:r>
          </a:p>
        </p:txBody>
      </p:sp>
    </p:spTree>
    <p:extLst>
      <p:ext uri="{BB962C8B-B14F-4D97-AF65-F5344CB8AC3E}">
        <p14:creationId xmlns:p14="http://schemas.microsoft.com/office/powerpoint/2010/main" val="415939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C’est quoi un logiciel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pPr marL="0" indent="0">
              <a:buNone/>
            </a:pPr>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dirty="0"/>
          </a:p>
          <a:p>
            <a:r>
              <a:rPr lang="fr-FR" dirty="0"/>
              <a:t>Parmi les logiciels de gestion de versions, Git est le leader incontesté et il est donc indispensable pour tout développeur de savoir utiliser Git.</a:t>
            </a:r>
            <a:endParaRPr lang="en-GB" altLang="fr-FR" dirty="0"/>
          </a:p>
          <a:p>
            <a:pPr marL="0" indent="0" algn="ctr">
              <a:buNone/>
            </a:pPr>
            <a:endParaRPr lang="en-GB" altLang="fr-FR" dirty="0"/>
          </a:p>
        </p:txBody>
      </p:sp>
    </p:spTree>
    <p:extLst>
      <p:ext uri="{BB962C8B-B14F-4D97-AF65-F5344CB8AC3E}">
        <p14:creationId xmlns:p14="http://schemas.microsoft.com/office/powerpoint/2010/main" val="108561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Qu’est-ce que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endParaRPr lang="fr-FR" dirty="0"/>
          </a:p>
          <a:p>
            <a:r>
              <a:rPr lang="fr-FR" dirty="0"/>
              <a:t>Git est un logiciel de versioning créé en 2005 par Linus </a:t>
            </a:r>
            <a:r>
              <a:rPr lang="fr-FR" dirty="0" err="1"/>
              <a:t>Torvalds</a:t>
            </a:r>
            <a:r>
              <a:rPr lang="fr-FR" dirty="0"/>
              <a:t>, le créateur de Linux. </a:t>
            </a:r>
          </a:p>
          <a:p>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543420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116411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431857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 cycle de vie d’un fichier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Un fichier simple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pic>
        <p:nvPicPr>
          <p:cNvPr id="2" name="Image 1">
            <a:extLst>
              <a:ext uri="{FF2B5EF4-FFF2-40B4-BE49-F238E27FC236}">
                <a16:creationId xmlns:a16="http://schemas.microsoft.com/office/drawing/2014/main" id="{6B53FE42-A687-BB4B-C51D-62AF08A398C6}"/>
              </a:ext>
            </a:extLst>
          </p:cNvPr>
          <p:cNvPicPr>
            <a:picLocks noChangeAspect="1"/>
          </p:cNvPicPr>
          <p:nvPr/>
        </p:nvPicPr>
        <p:blipFill>
          <a:blip r:embed="rId2"/>
          <a:stretch>
            <a:fillRect/>
          </a:stretch>
        </p:blipFill>
        <p:spPr>
          <a:xfrm>
            <a:off x="899592" y="2132856"/>
            <a:ext cx="5854776" cy="4547627"/>
          </a:xfrm>
          <a:prstGeom prst="rect">
            <a:avLst/>
          </a:prstGeom>
        </p:spPr>
      </p:pic>
    </p:spTree>
    <p:extLst>
      <p:ext uri="{BB962C8B-B14F-4D97-AF65-F5344CB8AC3E}">
        <p14:creationId xmlns:p14="http://schemas.microsoft.com/office/powerpoint/2010/main" val="4074854927"/>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2171</TotalTime>
  <Words>1435</Words>
  <Application>Microsoft Macintosh PowerPoint</Application>
  <PresentationFormat>Affichage à l'écran (4:3)</PresentationFormat>
  <Paragraphs>198</Paragraphs>
  <Slides>43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43</vt:i4>
      </vt:variant>
    </vt:vector>
  </HeadingPairs>
  <TitlesOfParts>
    <vt:vector size="48" baseType="lpstr">
      <vt:lpstr>Arial</vt:lpstr>
      <vt:lpstr>Calibri</vt:lpstr>
      <vt:lpstr>Consolas</vt:lpstr>
      <vt:lpstr>Wingdings</vt:lpstr>
      <vt:lpstr>Thème Office</vt:lpstr>
      <vt:lpstr>Git Formation </vt:lpstr>
      <vt:lpstr>Les objectifs de ce cours ?</vt:lpstr>
      <vt:lpstr>Pourquoi utiliser Git ?</vt:lpstr>
      <vt:lpstr>Travailler en équipe ?</vt:lpstr>
      <vt:lpstr>C’est quoi un logiciel de version ?</vt:lpstr>
      <vt:lpstr>Qu’est-ce que Git ?</vt:lpstr>
      <vt:lpstr>Travailler en équipe ?</vt:lpstr>
      <vt:lpstr>Travailler en équipe ?</vt:lpstr>
      <vt:lpstr>Le cycle de vie d’un fichier ?</vt:lpstr>
      <vt:lpstr>Installer Git ?</vt:lpstr>
      <vt:lpstr>Model objet de Git</vt:lpstr>
      <vt:lpstr>Pourquoi utiliser Git ?</vt:lpstr>
      <vt:lpstr>Pourquoi utiliser Git ?</vt:lpstr>
      <vt:lpstr>Les deux modèles des logiciels de gestion de version </vt:lpstr>
      <vt:lpstr>Les deux modèles des logiciels de gestion de version </vt:lpstr>
      <vt:lpstr>Versionning centralisé vs distribué?</vt:lpstr>
      <vt:lpstr>Les avantages d’un modèle distribué</vt:lpstr>
      <vt:lpstr>Pourquoi utiliser Git ?</vt:lpstr>
      <vt:lpstr>Pourquoi utiliser Git ?</vt:lpstr>
      <vt:lpstr>Les 3 Zones de Git</vt:lpstr>
      <vt:lpstr>Les 3 Zones de Git</vt:lpstr>
      <vt:lpstr>Les 3 Zones de Git</vt:lpstr>
      <vt:lpstr>Les 3 Zones de Git</vt:lpstr>
      <vt:lpstr>Création d’un dépôt local Git</vt:lpstr>
      <vt:lpstr>Création d’un dépôt local Git</vt:lpstr>
      <vt:lpstr>Les 3 Zones de Git</vt:lpstr>
      <vt:lpstr>Les 3 Zones de Git</vt:lpstr>
      <vt:lpstr>Les 3 Zones de Git</vt:lpstr>
      <vt:lpstr>Qu’est ce que c’est Github?</vt:lpstr>
      <vt:lpstr>Les commandes Git à retenir</vt:lpstr>
      <vt:lpstr>Git Status</vt:lpstr>
      <vt:lpstr>Git Status</vt:lpstr>
      <vt:lpstr>QCM</vt:lpstr>
      <vt:lpstr>QCM</vt:lpstr>
      <vt:lpstr>QCM</vt:lpstr>
      <vt:lpstr>Git blame fichier</vt:lpstr>
      <vt:lpstr>Git blame fichier</vt:lpstr>
      <vt:lpstr>  Qu’est-ce que le branchement Git ?</vt:lpstr>
      <vt:lpstr>  Qu’est-ce que le branchement Git ?</vt:lpstr>
      <vt:lpstr>  Qu’est-ce que le branchement Git ?</vt:lpstr>
      <vt:lpstr>Lexique</vt:lpstr>
      <vt:lpstr>Lexique</vt:lpstr>
      <vt:lpstr>Lexique</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Laurence Guillotin</dc:creator>
  <cp:lastModifiedBy>Mohamed Mihoubi</cp:lastModifiedBy>
  <cp:revision>121</cp:revision>
  <dcterms:created xsi:type="dcterms:W3CDTF">2009-03-12T17:11:52Z</dcterms:created>
  <dcterms:modified xsi:type="dcterms:W3CDTF">2022-05-11T11:27:34Z</dcterms:modified>
</cp:coreProperties>
</file>